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notesMasterIdLst>
    <p:notesMasterId r:id="rId14"/>
  </p:notesMasterIdLst>
  <p:sldIdLst>
    <p:sldId id="299" r:id="rId3"/>
    <p:sldId id="307" r:id="rId4"/>
    <p:sldId id="340" r:id="rId5"/>
    <p:sldId id="345" r:id="rId6"/>
    <p:sldId id="346" r:id="rId7"/>
    <p:sldId id="344" r:id="rId8"/>
    <p:sldId id="343" r:id="rId9"/>
    <p:sldId id="347" r:id="rId10"/>
    <p:sldId id="339" r:id="rId11"/>
    <p:sldId id="341" r:id="rId12"/>
    <p:sldId id="348" r:id="rId13"/>
  </p:sldIdLst>
  <p:sldSz cx="9144000" cy="6858000" type="screen4x3"/>
  <p:notesSz cx="7102475" cy="9388475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5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4A0D"/>
    <a:srgbClr val="E83618"/>
    <a:srgbClr val="808000"/>
    <a:srgbClr val="000000"/>
    <a:srgbClr val="0000CC"/>
    <a:srgbClr val="0066FF"/>
    <a:srgbClr val="CCCC00"/>
    <a:srgbClr val="D23200"/>
    <a:srgbClr val="CC6600"/>
    <a:srgbClr val="FF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6980" autoAdjust="0"/>
  </p:normalViewPr>
  <p:slideViewPr>
    <p:cSldViewPr snapToGrid="0">
      <p:cViewPr varScale="1">
        <p:scale>
          <a:sx n="73" d="100"/>
          <a:sy n="73" d="100"/>
        </p:scale>
        <p:origin x="1308" y="72"/>
      </p:cViewPr>
      <p:guideLst>
        <p:guide orient="horz" pos="4319"/>
        <p:guide pos="55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850811-8BCF-451D-9D52-2E426658B93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A9807D-D57F-4205-97FB-C5EC0F1F9EAC}">
      <dgm:prSet phldrT="[Text]" custT="1"/>
      <dgm:spPr>
        <a:solidFill>
          <a:srgbClr val="E34A0D"/>
        </a:solidFill>
        <a:ln>
          <a:solidFill>
            <a:schemeClr val="bg2"/>
          </a:solidFill>
        </a:ln>
        <a:effectLst>
          <a:reflection blurRad="6350" stA="52000" endA="300" endPos="35000" dir="5400000" sy="-100000" algn="bl" rotWithShape="0"/>
          <a:softEdge rad="127000"/>
        </a:effectLst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Evaluate</a:t>
          </a:r>
        </a:p>
      </dgm:t>
    </dgm:pt>
    <dgm:pt modelId="{06C73B3C-C7F2-485E-9402-8A62E53A467B}" type="parTrans" cxnId="{072D22F7-A8D4-4D36-9B11-BF5BE6D523D1}">
      <dgm:prSet/>
      <dgm:spPr/>
      <dgm:t>
        <a:bodyPr/>
        <a:lstStyle/>
        <a:p>
          <a:endParaRPr lang="en-US"/>
        </a:p>
      </dgm:t>
    </dgm:pt>
    <dgm:pt modelId="{7CBD9E4F-6B36-4215-A6F6-75E9F0275EED}" type="sibTrans" cxnId="{072D22F7-A8D4-4D36-9B11-BF5BE6D523D1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69850">
          <a:solidFill>
            <a:schemeClr val="bg2">
              <a:lumMod val="50000"/>
            </a:schemeClr>
          </a:solidFill>
          <a:tailEnd type="diamond" w="med" len="med"/>
        </a:ln>
      </dgm:spPr>
      <dgm:t>
        <a:bodyPr/>
        <a:lstStyle/>
        <a:p>
          <a:endParaRPr lang="en-US" dirty="0"/>
        </a:p>
      </dgm:t>
    </dgm:pt>
    <dgm:pt modelId="{F2EB246A-4762-4781-ADDC-D77204F86D34}">
      <dgm:prSet phldrT="[Text]"/>
      <dgm:spPr>
        <a:solidFill>
          <a:srgbClr val="E34A0D"/>
        </a:solidFill>
        <a:ln>
          <a:solidFill>
            <a:schemeClr val="accent1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strike="noStrik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Diagnose</a:t>
          </a:r>
        </a:p>
      </dgm:t>
    </dgm:pt>
    <dgm:pt modelId="{D6DDFA92-632C-4234-A757-E30D251A33FF}" type="parTrans" cxnId="{CA55FDDA-6BC6-444F-8E18-00888C762297}">
      <dgm:prSet/>
      <dgm:spPr/>
      <dgm:t>
        <a:bodyPr/>
        <a:lstStyle/>
        <a:p>
          <a:endParaRPr lang="en-US"/>
        </a:p>
      </dgm:t>
    </dgm:pt>
    <dgm:pt modelId="{BF7A587F-0D0F-4DFB-AD69-7904668C7A95}" type="sibTrans" cxnId="{CA55FDDA-6BC6-444F-8E18-00888C762297}">
      <dgm:prSet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>
        <a:ln w="69850" cap="rnd">
          <a:solidFill>
            <a:schemeClr val="bg2">
              <a:lumMod val="50000"/>
            </a:schemeClr>
          </a:solidFill>
          <a:bevel/>
          <a:tailEnd type="diamond"/>
        </a:ln>
      </dgm:spPr>
      <dgm:t>
        <a:bodyPr/>
        <a:lstStyle/>
        <a:p>
          <a:endParaRPr lang="en-US" dirty="0"/>
        </a:p>
      </dgm:t>
    </dgm:pt>
    <dgm:pt modelId="{99DE746B-4D29-4790-B109-C4E118B7BBA6}">
      <dgm:prSet phldrT="[Text]"/>
      <dgm:spPr>
        <a:solidFill>
          <a:srgbClr val="E34A0D"/>
        </a:solidFill>
        <a:ln>
          <a:solidFill>
            <a:schemeClr val="accent1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Recommend</a:t>
          </a:r>
        </a:p>
      </dgm:t>
    </dgm:pt>
    <dgm:pt modelId="{D206C5D4-ACB0-4C5F-8BCB-C41531C51A55}" type="parTrans" cxnId="{6A1C5B1F-5324-4E44-BEF2-89F3B43C105E}">
      <dgm:prSet/>
      <dgm:spPr/>
      <dgm:t>
        <a:bodyPr/>
        <a:lstStyle/>
        <a:p>
          <a:endParaRPr lang="en-US"/>
        </a:p>
      </dgm:t>
    </dgm:pt>
    <dgm:pt modelId="{13908B04-3166-40E7-8D0E-9B5863B1C89D}" type="sibTrans" cxnId="{6A1C5B1F-5324-4E44-BEF2-89F3B43C105E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69850">
          <a:solidFill>
            <a:schemeClr val="bg2">
              <a:lumMod val="50000"/>
            </a:schemeClr>
          </a:solidFill>
          <a:tailEnd type="diamond"/>
        </a:ln>
      </dgm:spPr>
      <dgm:t>
        <a:bodyPr/>
        <a:lstStyle/>
        <a:p>
          <a:pPr>
            <a:lnSpc>
              <a:spcPct val="250000"/>
            </a:lnSpc>
          </a:pPr>
          <a:endParaRPr lang="en-US" dirty="0"/>
        </a:p>
      </dgm:t>
    </dgm:pt>
    <dgm:pt modelId="{2DDA070E-70C0-4ADB-8967-B90DD476C0DE}">
      <dgm:prSet phldrT="[Text]"/>
      <dgm:spPr>
        <a:solidFill>
          <a:srgbClr val="E34A0D"/>
        </a:solidFill>
        <a:ln>
          <a:solidFill>
            <a:schemeClr val="accent1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Design</a:t>
          </a:r>
        </a:p>
      </dgm:t>
    </dgm:pt>
    <dgm:pt modelId="{32C4C2F1-751D-417A-9890-304842596381}" type="parTrans" cxnId="{1876A3B0-9D59-430A-B303-BE4FF9B4A9EA}">
      <dgm:prSet/>
      <dgm:spPr/>
      <dgm:t>
        <a:bodyPr/>
        <a:lstStyle/>
        <a:p>
          <a:endParaRPr lang="en-US"/>
        </a:p>
      </dgm:t>
    </dgm:pt>
    <dgm:pt modelId="{ED341608-6ADB-48B5-B884-DA6823D7F15A}" type="sibTrans" cxnId="{1876A3B0-9D59-430A-B303-BE4FF9B4A9EA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69850">
          <a:solidFill>
            <a:schemeClr val="bg2">
              <a:lumMod val="50000"/>
            </a:schemeClr>
          </a:solidFill>
          <a:tailEnd type="diamond"/>
        </a:ln>
      </dgm:spPr>
      <dgm:t>
        <a:bodyPr/>
        <a:lstStyle/>
        <a:p>
          <a:endParaRPr lang="en-US" dirty="0"/>
        </a:p>
      </dgm:t>
    </dgm:pt>
    <dgm:pt modelId="{399B1BCA-AF00-4241-9610-4C40F57015F8}">
      <dgm:prSet phldrT="[Text]"/>
      <dgm:spPr>
        <a:solidFill>
          <a:srgbClr val="E34A0D"/>
        </a:solidFill>
        <a:ln>
          <a:solidFill>
            <a:schemeClr val="accent1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Deliver</a:t>
          </a:r>
        </a:p>
      </dgm:t>
    </dgm:pt>
    <dgm:pt modelId="{80C9ADBB-660F-4728-9A35-4A49C2A4996A}" type="parTrans" cxnId="{28CB89A2-649F-41A4-B5E0-748CA0895809}">
      <dgm:prSet/>
      <dgm:spPr/>
      <dgm:t>
        <a:bodyPr/>
        <a:lstStyle/>
        <a:p>
          <a:endParaRPr lang="en-US"/>
        </a:p>
      </dgm:t>
    </dgm:pt>
    <dgm:pt modelId="{6F8842D2-971E-46A5-8673-85D407757F13}" type="sibTrans" cxnId="{28CB89A2-649F-41A4-B5E0-748CA0895809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69850">
          <a:solidFill>
            <a:schemeClr val="bg2">
              <a:lumMod val="50000"/>
            </a:schemeClr>
          </a:solidFill>
          <a:tailEnd type="diamond" w="med" len="med"/>
        </a:ln>
      </dgm:spPr>
      <dgm:t>
        <a:bodyPr/>
        <a:lstStyle/>
        <a:p>
          <a:endParaRPr lang="en-US" dirty="0"/>
        </a:p>
      </dgm:t>
    </dgm:pt>
    <dgm:pt modelId="{30A3429C-4D2B-485D-95ED-3BD3DAF76C9A}">
      <dgm:prSet phldrT="[Text]"/>
      <dgm:spPr>
        <a:solidFill>
          <a:srgbClr val="E34A0D"/>
        </a:solidFill>
        <a:ln>
          <a:solidFill>
            <a:schemeClr val="accent1"/>
          </a:solidFill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Transfer</a:t>
          </a:r>
        </a:p>
      </dgm:t>
    </dgm:pt>
    <dgm:pt modelId="{91FC4B5E-F709-4C9B-9A46-9B539C2477B6}" type="parTrans" cxnId="{E7A5491B-A587-410A-BB64-E154E8E400D0}">
      <dgm:prSet/>
      <dgm:spPr/>
      <dgm:t>
        <a:bodyPr/>
        <a:lstStyle/>
        <a:p>
          <a:endParaRPr lang="en-US"/>
        </a:p>
      </dgm:t>
    </dgm:pt>
    <dgm:pt modelId="{5E3655B3-B91B-41E5-9E1C-87CFF7DF92C3}" type="sibTrans" cxnId="{E7A5491B-A587-410A-BB64-E154E8E400D0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69850">
          <a:solidFill>
            <a:schemeClr val="bg2">
              <a:lumMod val="50000"/>
            </a:schemeClr>
          </a:solidFill>
          <a:tailEnd type="diamond"/>
        </a:ln>
      </dgm:spPr>
      <dgm:t>
        <a:bodyPr/>
        <a:lstStyle/>
        <a:p>
          <a:endParaRPr lang="en-US" dirty="0"/>
        </a:p>
      </dgm:t>
    </dgm:pt>
    <dgm:pt modelId="{53D75BEC-3A76-49DD-817B-5958E8216117}" type="pres">
      <dgm:prSet presAssocID="{8D850811-8BCF-451D-9D52-2E426658B93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EA180E1-88C6-456F-BD51-202E297E3EF6}" type="pres">
      <dgm:prSet presAssocID="{7BA9807D-D57F-4205-97FB-C5EC0F1F9EAC}" presName="node" presStyleLbl="node1" presStyleIdx="0" presStyleCnt="6" custRadScaleRad="100010" custRadScaleInc="39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A068C8-11F7-4859-B3C5-C95A6D5AA4E0}" type="pres">
      <dgm:prSet presAssocID="{7BA9807D-D57F-4205-97FB-C5EC0F1F9EAC}" presName="spNode" presStyleCnt="0"/>
      <dgm:spPr/>
    </dgm:pt>
    <dgm:pt modelId="{99EA6F53-105B-4A1A-BC26-38A3F94B8543}" type="pres">
      <dgm:prSet presAssocID="{7CBD9E4F-6B36-4215-A6F6-75E9F0275EED}" presName="sibTrans" presStyleLbl="sibTrans1D1" presStyleIdx="0" presStyleCnt="6"/>
      <dgm:spPr/>
      <dgm:t>
        <a:bodyPr/>
        <a:lstStyle/>
        <a:p>
          <a:endParaRPr lang="en-US"/>
        </a:p>
      </dgm:t>
    </dgm:pt>
    <dgm:pt modelId="{80647271-F62F-46AE-9BE0-F7291E14314B}" type="pres">
      <dgm:prSet presAssocID="{F2EB246A-4762-4781-ADDC-D77204F86D3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432E49-C7A8-4A6A-B993-135C593E7429}" type="pres">
      <dgm:prSet presAssocID="{F2EB246A-4762-4781-ADDC-D77204F86D34}" presName="spNode" presStyleCnt="0"/>
      <dgm:spPr/>
    </dgm:pt>
    <dgm:pt modelId="{A92E584C-7418-4519-BF75-1B8FF86F8519}" type="pres">
      <dgm:prSet presAssocID="{BF7A587F-0D0F-4DFB-AD69-7904668C7A95}" presName="sibTrans" presStyleLbl="sibTrans1D1" presStyleIdx="1" presStyleCnt="6"/>
      <dgm:spPr/>
      <dgm:t>
        <a:bodyPr/>
        <a:lstStyle/>
        <a:p>
          <a:endParaRPr lang="en-US"/>
        </a:p>
      </dgm:t>
    </dgm:pt>
    <dgm:pt modelId="{2A4D09FC-6A24-4674-AD28-09FD8CF32481}" type="pres">
      <dgm:prSet presAssocID="{99DE746B-4D29-4790-B109-C4E118B7BBA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219B9D-3284-4D53-8861-382F559B3D15}" type="pres">
      <dgm:prSet presAssocID="{99DE746B-4D29-4790-B109-C4E118B7BBA6}" presName="spNode" presStyleCnt="0"/>
      <dgm:spPr/>
    </dgm:pt>
    <dgm:pt modelId="{8E6B9B27-6E10-4D24-8ED7-16135B41BDD8}" type="pres">
      <dgm:prSet presAssocID="{13908B04-3166-40E7-8D0E-9B5863B1C89D}" presName="sibTrans" presStyleLbl="sibTrans1D1" presStyleIdx="2" presStyleCnt="6"/>
      <dgm:spPr/>
      <dgm:t>
        <a:bodyPr/>
        <a:lstStyle/>
        <a:p>
          <a:endParaRPr lang="en-US"/>
        </a:p>
      </dgm:t>
    </dgm:pt>
    <dgm:pt modelId="{4D35C4C1-90BD-4C8C-A83A-C4F064D8F856}" type="pres">
      <dgm:prSet presAssocID="{2DDA070E-70C0-4ADB-8967-B90DD476C0D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58046A-D59C-4F83-90D0-B6EB8F1A0CA3}" type="pres">
      <dgm:prSet presAssocID="{2DDA070E-70C0-4ADB-8967-B90DD476C0DE}" presName="spNode" presStyleCnt="0"/>
      <dgm:spPr/>
    </dgm:pt>
    <dgm:pt modelId="{EBDE932C-6559-49BB-8F46-248034E74FA4}" type="pres">
      <dgm:prSet presAssocID="{ED341608-6ADB-48B5-B884-DA6823D7F15A}" presName="sibTrans" presStyleLbl="sibTrans1D1" presStyleIdx="3" presStyleCnt="6"/>
      <dgm:spPr/>
      <dgm:t>
        <a:bodyPr/>
        <a:lstStyle/>
        <a:p>
          <a:endParaRPr lang="en-US"/>
        </a:p>
      </dgm:t>
    </dgm:pt>
    <dgm:pt modelId="{1E5633C5-9B5A-4D97-8359-E643E6C45763}" type="pres">
      <dgm:prSet presAssocID="{399B1BCA-AF00-4241-9610-4C40F57015F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C9DFB-D0C8-4CED-B561-6DE05D35A0C5}" type="pres">
      <dgm:prSet presAssocID="{399B1BCA-AF00-4241-9610-4C40F57015F8}" presName="spNode" presStyleCnt="0"/>
      <dgm:spPr/>
    </dgm:pt>
    <dgm:pt modelId="{516743E0-C20D-42F8-A628-AC752ADB6EC1}" type="pres">
      <dgm:prSet presAssocID="{6F8842D2-971E-46A5-8673-85D407757F13}" presName="sibTrans" presStyleLbl="sibTrans1D1" presStyleIdx="4" presStyleCnt="6"/>
      <dgm:spPr/>
      <dgm:t>
        <a:bodyPr/>
        <a:lstStyle/>
        <a:p>
          <a:endParaRPr lang="en-US"/>
        </a:p>
      </dgm:t>
    </dgm:pt>
    <dgm:pt modelId="{E6D784F9-A33E-4A81-BC3B-5B76329F6220}" type="pres">
      <dgm:prSet presAssocID="{30A3429C-4D2B-485D-95ED-3BD3DAF76C9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B2904-ACC7-4D9C-9999-AEBA46A1A4F2}" type="pres">
      <dgm:prSet presAssocID="{30A3429C-4D2B-485D-95ED-3BD3DAF76C9A}" presName="spNode" presStyleCnt="0"/>
      <dgm:spPr/>
    </dgm:pt>
    <dgm:pt modelId="{5315DD0B-A743-4E61-B8C8-9DAE3637D7D3}" type="pres">
      <dgm:prSet presAssocID="{5E3655B3-B91B-41E5-9E1C-87CFF7DF92C3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7025F0F7-54AF-48F6-AF05-E531EE166B2B}" type="presOf" srcId="{BF7A587F-0D0F-4DFB-AD69-7904668C7A95}" destId="{A92E584C-7418-4519-BF75-1B8FF86F8519}" srcOrd="0" destOrd="0" presId="urn:microsoft.com/office/officeart/2005/8/layout/cycle5"/>
    <dgm:cxn modelId="{C34E3B53-AAA8-4787-BB38-C69B4C41DCB4}" type="presOf" srcId="{30A3429C-4D2B-485D-95ED-3BD3DAF76C9A}" destId="{E6D784F9-A33E-4A81-BC3B-5B76329F6220}" srcOrd="0" destOrd="0" presId="urn:microsoft.com/office/officeart/2005/8/layout/cycle5"/>
    <dgm:cxn modelId="{CA55FDDA-6BC6-444F-8E18-00888C762297}" srcId="{8D850811-8BCF-451D-9D52-2E426658B936}" destId="{F2EB246A-4762-4781-ADDC-D77204F86D34}" srcOrd="1" destOrd="0" parTransId="{D6DDFA92-632C-4234-A757-E30D251A33FF}" sibTransId="{BF7A587F-0D0F-4DFB-AD69-7904668C7A95}"/>
    <dgm:cxn modelId="{A0ABF0C9-C8ED-45AB-8209-8E18471FB400}" type="presOf" srcId="{ED341608-6ADB-48B5-B884-DA6823D7F15A}" destId="{EBDE932C-6559-49BB-8F46-248034E74FA4}" srcOrd="0" destOrd="0" presId="urn:microsoft.com/office/officeart/2005/8/layout/cycle5"/>
    <dgm:cxn modelId="{09FDFE89-93F6-44D3-AD1E-AFB3A4651E50}" type="presOf" srcId="{7CBD9E4F-6B36-4215-A6F6-75E9F0275EED}" destId="{99EA6F53-105B-4A1A-BC26-38A3F94B8543}" srcOrd="0" destOrd="0" presId="urn:microsoft.com/office/officeart/2005/8/layout/cycle5"/>
    <dgm:cxn modelId="{1876A3B0-9D59-430A-B303-BE4FF9B4A9EA}" srcId="{8D850811-8BCF-451D-9D52-2E426658B936}" destId="{2DDA070E-70C0-4ADB-8967-B90DD476C0DE}" srcOrd="3" destOrd="0" parTransId="{32C4C2F1-751D-417A-9890-304842596381}" sibTransId="{ED341608-6ADB-48B5-B884-DA6823D7F15A}"/>
    <dgm:cxn modelId="{6A1C5B1F-5324-4E44-BEF2-89F3B43C105E}" srcId="{8D850811-8BCF-451D-9D52-2E426658B936}" destId="{99DE746B-4D29-4790-B109-C4E118B7BBA6}" srcOrd="2" destOrd="0" parTransId="{D206C5D4-ACB0-4C5F-8BCB-C41531C51A55}" sibTransId="{13908B04-3166-40E7-8D0E-9B5863B1C89D}"/>
    <dgm:cxn modelId="{28CB89A2-649F-41A4-B5E0-748CA0895809}" srcId="{8D850811-8BCF-451D-9D52-2E426658B936}" destId="{399B1BCA-AF00-4241-9610-4C40F57015F8}" srcOrd="4" destOrd="0" parTransId="{80C9ADBB-660F-4728-9A35-4A49C2A4996A}" sibTransId="{6F8842D2-971E-46A5-8673-85D407757F13}"/>
    <dgm:cxn modelId="{1C422A90-370D-4954-9B49-0005D8AE14FA}" type="presOf" srcId="{399B1BCA-AF00-4241-9610-4C40F57015F8}" destId="{1E5633C5-9B5A-4D97-8359-E643E6C45763}" srcOrd="0" destOrd="0" presId="urn:microsoft.com/office/officeart/2005/8/layout/cycle5"/>
    <dgm:cxn modelId="{E1FB4B71-6F30-43C7-A68F-98EA3AF4BC96}" type="presOf" srcId="{8D850811-8BCF-451D-9D52-2E426658B936}" destId="{53D75BEC-3A76-49DD-817B-5958E8216117}" srcOrd="0" destOrd="0" presId="urn:microsoft.com/office/officeart/2005/8/layout/cycle5"/>
    <dgm:cxn modelId="{B2761FC2-3612-4E2A-8611-2910C9808E69}" type="presOf" srcId="{5E3655B3-B91B-41E5-9E1C-87CFF7DF92C3}" destId="{5315DD0B-A743-4E61-B8C8-9DAE3637D7D3}" srcOrd="0" destOrd="0" presId="urn:microsoft.com/office/officeart/2005/8/layout/cycle5"/>
    <dgm:cxn modelId="{072D22F7-A8D4-4D36-9B11-BF5BE6D523D1}" srcId="{8D850811-8BCF-451D-9D52-2E426658B936}" destId="{7BA9807D-D57F-4205-97FB-C5EC0F1F9EAC}" srcOrd="0" destOrd="0" parTransId="{06C73B3C-C7F2-485E-9402-8A62E53A467B}" sibTransId="{7CBD9E4F-6B36-4215-A6F6-75E9F0275EED}"/>
    <dgm:cxn modelId="{0EACCCAA-32DB-4768-A845-FF7231046C73}" type="presOf" srcId="{6F8842D2-971E-46A5-8673-85D407757F13}" destId="{516743E0-C20D-42F8-A628-AC752ADB6EC1}" srcOrd="0" destOrd="0" presId="urn:microsoft.com/office/officeart/2005/8/layout/cycle5"/>
    <dgm:cxn modelId="{13AE5D7F-1536-46EB-84AD-889CB9CEDBFE}" type="presOf" srcId="{7BA9807D-D57F-4205-97FB-C5EC0F1F9EAC}" destId="{6EA180E1-88C6-456F-BD51-202E297E3EF6}" srcOrd="0" destOrd="0" presId="urn:microsoft.com/office/officeart/2005/8/layout/cycle5"/>
    <dgm:cxn modelId="{C86B3C90-50A7-4CD0-B049-C99085DF8F8B}" type="presOf" srcId="{99DE746B-4D29-4790-B109-C4E118B7BBA6}" destId="{2A4D09FC-6A24-4674-AD28-09FD8CF32481}" srcOrd="0" destOrd="0" presId="urn:microsoft.com/office/officeart/2005/8/layout/cycle5"/>
    <dgm:cxn modelId="{92BEF758-8C71-4CD1-98A6-2E533DD7D8E2}" type="presOf" srcId="{13908B04-3166-40E7-8D0E-9B5863B1C89D}" destId="{8E6B9B27-6E10-4D24-8ED7-16135B41BDD8}" srcOrd="0" destOrd="0" presId="urn:microsoft.com/office/officeart/2005/8/layout/cycle5"/>
    <dgm:cxn modelId="{E7A5491B-A587-410A-BB64-E154E8E400D0}" srcId="{8D850811-8BCF-451D-9D52-2E426658B936}" destId="{30A3429C-4D2B-485D-95ED-3BD3DAF76C9A}" srcOrd="5" destOrd="0" parTransId="{91FC4B5E-F709-4C9B-9A46-9B539C2477B6}" sibTransId="{5E3655B3-B91B-41E5-9E1C-87CFF7DF92C3}"/>
    <dgm:cxn modelId="{AE47DB38-CF44-4BE1-94F3-5B9E3105EE0B}" type="presOf" srcId="{F2EB246A-4762-4781-ADDC-D77204F86D34}" destId="{80647271-F62F-46AE-9BE0-F7291E14314B}" srcOrd="0" destOrd="0" presId="urn:microsoft.com/office/officeart/2005/8/layout/cycle5"/>
    <dgm:cxn modelId="{B021545D-9CD0-4EAD-A101-1E08B794B49A}" type="presOf" srcId="{2DDA070E-70C0-4ADB-8967-B90DD476C0DE}" destId="{4D35C4C1-90BD-4C8C-A83A-C4F064D8F856}" srcOrd="0" destOrd="0" presId="urn:microsoft.com/office/officeart/2005/8/layout/cycle5"/>
    <dgm:cxn modelId="{7BEC269B-90EC-4EFE-A576-ACC735D1CCA5}" type="presParOf" srcId="{53D75BEC-3A76-49DD-817B-5958E8216117}" destId="{6EA180E1-88C6-456F-BD51-202E297E3EF6}" srcOrd="0" destOrd="0" presId="urn:microsoft.com/office/officeart/2005/8/layout/cycle5"/>
    <dgm:cxn modelId="{1AD0FF38-CADB-4208-ACB2-7D3B13997407}" type="presParOf" srcId="{53D75BEC-3A76-49DD-817B-5958E8216117}" destId="{A4A068C8-11F7-4859-B3C5-C95A6D5AA4E0}" srcOrd="1" destOrd="0" presId="urn:microsoft.com/office/officeart/2005/8/layout/cycle5"/>
    <dgm:cxn modelId="{9AA9AC20-DB16-49B6-A11B-1997E1034F87}" type="presParOf" srcId="{53D75BEC-3A76-49DD-817B-5958E8216117}" destId="{99EA6F53-105B-4A1A-BC26-38A3F94B8543}" srcOrd="2" destOrd="0" presId="urn:microsoft.com/office/officeart/2005/8/layout/cycle5"/>
    <dgm:cxn modelId="{224D92F2-80D0-44CA-B353-E70DA133C021}" type="presParOf" srcId="{53D75BEC-3A76-49DD-817B-5958E8216117}" destId="{80647271-F62F-46AE-9BE0-F7291E14314B}" srcOrd="3" destOrd="0" presId="urn:microsoft.com/office/officeart/2005/8/layout/cycle5"/>
    <dgm:cxn modelId="{E1796F53-1FFF-4BFF-B15D-F54EB4DCD409}" type="presParOf" srcId="{53D75BEC-3A76-49DD-817B-5958E8216117}" destId="{F0432E49-C7A8-4A6A-B993-135C593E7429}" srcOrd="4" destOrd="0" presId="urn:microsoft.com/office/officeart/2005/8/layout/cycle5"/>
    <dgm:cxn modelId="{01A67A26-5145-4C93-917E-868116D011ED}" type="presParOf" srcId="{53D75BEC-3A76-49DD-817B-5958E8216117}" destId="{A92E584C-7418-4519-BF75-1B8FF86F8519}" srcOrd="5" destOrd="0" presId="urn:microsoft.com/office/officeart/2005/8/layout/cycle5"/>
    <dgm:cxn modelId="{FD0997EE-6DE8-4B50-ACEB-8A7F2125D77A}" type="presParOf" srcId="{53D75BEC-3A76-49DD-817B-5958E8216117}" destId="{2A4D09FC-6A24-4674-AD28-09FD8CF32481}" srcOrd="6" destOrd="0" presId="urn:microsoft.com/office/officeart/2005/8/layout/cycle5"/>
    <dgm:cxn modelId="{BEB45D71-7B9E-45CC-9DDD-63287F4CC17A}" type="presParOf" srcId="{53D75BEC-3A76-49DD-817B-5958E8216117}" destId="{23219B9D-3284-4D53-8861-382F559B3D15}" srcOrd="7" destOrd="0" presId="urn:microsoft.com/office/officeart/2005/8/layout/cycle5"/>
    <dgm:cxn modelId="{4752FD19-7CB7-4C31-A7BE-46ABB9DDAC03}" type="presParOf" srcId="{53D75BEC-3A76-49DD-817B-5958E8216117}" destId="{8E6B9B27-6E10-4D24-8ED7-16135B41BDD8}" srcOrd="8" destOrd="0" presId="urn:microsoft.com/office/officeart/2005/8/layout/cycle5"/>
    <dgm:cxn modelId="{036ACF35-BC24-4FFC-A94E-CD6E9F9745AE}" type="presParOf" srcId="{53D75BEC-3A76-49DD-817B-5958E8216117}" destId="{4D35C4C1-90BD-4C8C-A83A-C4F064D8F856}" srcOrd="9" destOrd="0" presId="urn:microsoft.com/office/officeart/2005/8/layout/cycle5"/>
    <dgm:cxn modelId="{2F81D5B5-18D2-4113-BC31-2FDAA5104A27}" type="presParOf" srcId="{53D75BEC-3A76-49DD-817B-5958E8216117}" destId="{EF58046A-D59C-4F83-90D0-B6EB8F1A0CA3}" srcOrd="10" destOrd="0" presId="urn:microsoft.com/office/officeart/2005/8/layout/cycle5"/>
    <dgm:cxn modelId="{76E92FD0-D11C-40F2-877D-86FAA5305473}" type="presParOf" srcId="{53D75BEC-3A76-49DD-817B-5958E8216117}" destId="{EBDE932C-6559-49BB-8F46-248034E74FA4}" srcOrd="11" destOrd="0" presId="urn:microsoft.com/office/officeart/2005/8/layout/cycle5"/>
    <dgm:cxn modelId="{A4943384-CB02-48EB-90F8-DD377422D461}" type="presParOf" srcId="{53D75BEC-3A76-49DD-817B-5958E8216117}" destId="{1E5633C5-9B5A-4D97-8359-E643E6C45763}" srcOrd="12" destOrd="0" presId="urn:microsoft.com/office/officeart/2005/8/layout/cycle5"/>
    <dgm:cxn modelId="{000DFB8B-47F4-4B4F-9B2D-1242B710DBB5}" type="presParOf" srcId="{53D75BEC-3A76-49DD-817B-5958E8216117}" destId="{098C9DFB-D0C8-4CED-B561-6DE05D35A0C5}" srcOrd="13" destOrd="0" presId="urn:microsoft.com/office/officeart/2005/8/layout/cycle5"/>
    <dgm:cxn modelId="{9F9DE8B0-DAD4-4B7F-B455-F2DC57D24C18}" type="presParOf" srcId="{53D75BEC-3A76-49DD-817B-5958E8216117}" destId="{516743E0-C20D-42F8-A628-AC752ADB6EC1}" srcOrd="14" destOrd="0" presId="urn:microsoft.com/office/officeart/2005/8/layout/cycle5"/>
    <dgm:cxn modelId="{9BB79491-0B37-4C5C-86CA-E5BBC4B2D764}" type="presParOf" srcId="{53D75BEC-3A76-49DD-817B-5958E8216117}" destId="{E6D784F9-A33E-4A81-BC3B-5B76329F6220}" srcOrd="15" destOrd="0" presId="urn:microsoft.com/office/officeart/2005/8/layout/cycle5"/>
    <dgm:cxn modelId="{DE0D8632-8CA5-47AA-98F2-19547B9879F1}" type="presParOf" srcId="{53D75BEC-3A76-49DD-817B-5958E8216117}" destId="{114B2904-ACC7-4D9C-9999-AEBA46A1A4F2}" srcOrd="16" destOrd="0" presId="urn:microsoft.com/office/officeart/2005/8/layout/cycle5"/>
    <dgm:cxn modelId="{39A5BD5F-1505-4307-91C6-A36F58E90126}" type="presParOf" srcId="{53D75BEC-3A76-49DD-817B-5958E8216117}" destId="{5315DD0B-A743-4E61-B8C8-9DAE3637D7D3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180E1-88C6-456F-BD51-202E297E3EF6}">
      <dsp:nvSpPr>
        <dsp:cNvPr id="0" name=""/>
        <dsp:cNvSpPr/>
      </dsp:nvSpPr>
      <dsp:spPr>
        <a:xfrm>
          <a:off x="2668141" y="1224"/>
          <a:ext cx="1200231" cy="780150"/>
        </a:xfrm>
        <a:prstGeom prst="roundRect">
          <a:avLst/>
        </a:prstGeom>
        <a:solidFill>
          <a:srgbClr val="E34A0D"/>
        </a:solidFill>
        <a:ln w="25400" cap="flat" cmpd="sng" algn="ctr">
          <a:solidFill>
            <a:schemeClr val="bg2"/>
          </a:solidFill>
          <a:prstDash val="solid"/>
        </a:ln>
        <a:effectLst>
          <a:reflection blurRad="6350" stA="52000" endA="300" endPos="35000" dir="5400000" sy="-100000" algn="bl" rotWithShape="0"/>
          <a:softEdge rad="127000"/>
        </a:effectLst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Evaluate</a:t>
          </a:r>
        </a:p>
      </dsp:txBody>
      <dsp:txXfrm>
        <a:off x="2706225" y="39308"/>
        <a:ext cx="1124063" cy="703982"/>
      </dsp:txXfrm>
    </dsp:sp>
    <dsp:sp modelId="{99EA6F53-105B-4A1A-BC26-38A3F94B8543}">
      <dsp:nvSpPr>
        <dsp:cNvPr id="0" name=""/>
        <dsp:cNvSpPr/>
      </dsp:nvSpPr>
      <dsp:spPr>
        <a:xfrm>
          <a:off x="1403940" y="390998"/>
          <a:ext cx="3677174" cy="3677174"/>
        </a:xfrm>
        <a:custGeom>
          <a:avLst/>
          <a:gdLst/>
          <a:ahLst/>
          <a:cxnLst/>
          <a:rect l="0" t="0" r="0" b="0"/>
          <a:pathLst>
            <a:path>
              <a:moveTo>
                <a:pt x="2609877" y="169601"/>
              </a:moveTo>
              <a:arcTo wR="1838587" hR="1838587" stAng="17688187" swAng="893847"/>
            </a:path>
          </a:pathLst>
        </a:custGeom>
        <a:noFill/>
        <a:ln w="69850" cap="flat" cmpd="sng" algn="ctr">
          <a:solidFill>
            <a:schemeClr val="bg2">
              <a:lumMod val="50000"/>
            </a:schemeClr>
          </a:solidFill>
          <a:prstDash val="solid"/>
          <a:tailEnd type="diamond" w="med" len="me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  <dsp:sp modelId="{80647271-F62F-46AE-9BE0-F7291E14314B}">
      <dsp:nvSpPr>
        <dsp:cNvPr id="0" name=""/>
        <dsp:cNvSpPr/>
      </dsp:nvSpPr>
      <dsp:spPr>
        <a:xfrm>
          <a:off x="4234988" y="920526"/>
          <a:ext cx="1200231" cy="780150"/>
        </a:xfrm>
        <a:prstGeom prst="roundRect">
          <a:avLst/>
        </a:prstGeom>
        <a:solidFill>
          <a:srgbClr val="E34A0D"/>
        </a:solidFill>
        <a:ln w="25400" cap="flat" cmpd="sng" algn="ctr">
          <a:solidFill>
            <a:schemeClr val="accent1"/>
          </a:solidFill>
          <a:prstDash val="solid"/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strike="noStrik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Diagnose</a:t>
          </a:r>
        </a:p>
      </dsp:txBody>
      <dsp:txXfrm>
        <a:off x="4273072" y="958610"/>
        <a:ext cx="1124063" cy="703982"/>
      </dsp:txXfrm>
    </dsp:sp>
    <dsp:sp modelId="{A92E584C-7418-4519-BF75-1B8FF86F8519}">
      <dsp:nvSpPr>
        <dsp:cNvPr id="0" name=""/>
        <dsp:cNvSpPr/>
      </dsp:nvSpPr>
      <dsp:spPr>
        <a:xfrm>
          <a:off x="1404253" y="391307"/>
          <a:ext cx="3677174" cy="3677174"/>
        </a:xfrm>
        <a:custGeom>
          <a:avLst/>
          <a:gdLst/>
          <a:ahLst/>
          <a:cxnLst/>
          <a:rect l="0" t="0" r="0" b="0"/>
          <a:pathLst>
            <a:path>
              <a:moveTo>
                <a:pt x="3648502" y="1515153"/>
              </a:moveTo>
              <a:arcTo wR="1838587" hR="1838587" stAng="20992088" swAng="1215824"/>
            </a:path>
          </a:pathLst>
        </a:custGeom>
        <a:noFill/>
        <a:ln w="69850" cap="rnd" cmpd="sng" algn="ctr">
          <a:solidFill>
            <a:schemeClr val="bg2">
              <a:lumMod val="50000"/>
            </a:schemeClr>
          </a:solidFill>
          <a:prstDash val="solid"/>
          <a:bevel/>
          <a:tailEnd type="diamon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</dsp:sp>
    <dsp:sp modelId="{2A4D09FC-6A24-4674-AD28-09FD8CF32481}">
      <dsp:nvSpPr>
        <dsp:cNvPr id="0" name=""/>
        <dsp:cNvSpPr/>
      </dsp:nvSpPr>
      <dsp:spPr>
        <a:xfrm>
          <a:off x="4234988" y="2759113"/>
          <a:ext cx="1200231" cy="780150"/>
        </a:xfrm>
        <a:prstGeom prst="roundRect">
          <a:avLst/>
        </a:prstGeom>
        <a:solidFill>
          <a:srgbClr val="E34A0D"/>
        </a:solidFill>
        <a:ln w="25400" cap="flat" cmpd="sng" algn="ctr">
          <a:solidFill>
            <a:schemeClr val="accent1"/>
          </a:solidFill>
          <a:prstDash val="solid"/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Recommend</a:t>
          </a:r>
        </a:p>
      </dsp:txBody>
      <dsp:txXfrm>
        <a:off x="4273072" y="2797197"/>
        <a:ext cx="1124063" cy="703982"/>
      </dsp:txXfrm>
    </dsp:sp>
    <dsp:sp modelId="{8E6B9B27-6E10-4D24-8ED7-16135B41BDD8}">
      <dsp:nvSpPr>
        <dsp:cNvPr id="0" name=""/>
        <dsp:cNvSpPr/>
      </dsp:nvSpPr>
      <dsp:spPr>
        <a:xfrm>
          <a:off x="1404253" y="391307"/>
          <a:ext cx="3677174" cy="3677174"/>
        </a:xfrm>
        <a:custGeom>
          <a:avLst/>
          <a:gdLst/>
          <a:ahLst/>
          <a:cxnLst/>
          <a:rect l="0" t="0" r="0" b="0"/>
          <a:pathLst>
            <a:path>
              <a:moveTo>
                <a:pt x="3008654" y="3256806"/>
              </a:moveTo>
              <a:arcTo wR="1838587" hR="1838587" stAng="3028590" swAng="924451"/>
            </a:path>
          </a:pathLst>
        </a:custGeom>
        <a:noFill/>
        <a:ln w="69850" cap="flat" cmpd="sng" algn="ctr">
          <a:solidFill>
            <a:schemeClr val="bg2">
              <a:lumMod val="50000"/>
            </a:schemeClr>
          </a:solidFill>
          <a:prstDash val="solid"/>
          <a:tailEnd type="diamon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  <dsp:sp modelId="{4D35C4C1-90BD-4C8C-A83A-C4F064D8F856}">
      <dsp:nvSpPr>
        <dsp:cNvPr id="0" name=""/>
        <dsp:cNvSpPr/>
      </dsp:nvSpPr>
      <dsp:spPr>
        <a:xfrm>
          <a:off x="2642724" y="3678407"/>
          <a:ext cx="1200231" cy="780150"/>
        </a:xfrm>
        <a:prstGeom prst="roundRect">
          <a:avLst/>
        </a:prstGeom>
        <a:solidFill>
          <a:srgbClr val="E34A0D"/>
        </a:solidFill>
        <a:ln w="25400" cap="flat" cmpd="sng" algn="ctr">
          <a:solidFill>
            <a:schemeClr val="accent1"/>
          </a:solidFill>
          <a:prstDash val="solid"/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Design</a:t>
          </a:r>
        </a:p>
      </dsp:txBody>
      <dsp:txXfrm>
        <a:off x="2680808" y="3716491"/>
        <a:ext cx="1124063" cy="703982"/>
      </dsp:txXfrm>
    </dsp:sp>
    <dsp:sp modelId="{EBDE932C-6559-49BB-8F46-248034E74FA4}">
      <dsp:nvSpPr>
        <dsp:cNvPr id="0" name=""/>
        <dsp:cNvSpPr/>
      </dsp:nvSpPr>
      <dsp:spPr>
        <a:xfrm>
          <a:off x="1404253" y="391307"/>
          <a:ext cx="3677174" cy="3677174"/>
        </a:xfrm>
        <a:custGeom>
          <a:avLst/>
          <a:gdLst/>
          <a:ahLst/>
          <a:cxnLst/>
          <a:rect l="0" t="0" r="0" b="0"/>
          <a:pathLst>
            <a:path>
              <a:moveTo>
                <a:pt x="1087367" y="3516702"/>
              </a:moveTo>
              <a:arcTo wR="1838587" hR="1838587" stAng="6846959" swAng="924451"/>
            </a:path>
          </a:pathLst>
        </a:custGeom>
        <a:noFill/>
        <a:ln w="69850" cap="flat" cmpd="sng" algn="ctr">
          <a:solidFill>
            <a:schemeClr val="bg2">
              <a:lumMod val="50000"/>
            </a:schemeClr>
          </a:solidFill>
          <a:prstDash val="solid"/>
          <a:tailEnd type="diamon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  <dsp:sp modelId="{1E5633C5-9B5A-4D97-8359-E643E6C45763}">
      <dsp:nvSpPr>
        <dsp:cNvPr id="0" name=""/>
        <dsp:cNvSpPr/>
      </dsp:nvSpPr>
      <dsp:spPr>
        <a:xfrm>
          <a:off x="1050461" y="2759113"/>
          <a:ext cx="1200231" cy="780150"/>
        </a:xfrm>
        <a:prstGeom prst="roundRect">
          <a:avLst/>
        </a:prstGeom>
        <a:solidFill>
          <a:srgbClr val="E34A0D"/>
        </a:solidFill>
        <a:ln w="25400" cap="flat" cmpd="sng" algn="ctr">
          <a:solidFill>
            <a:schemeClr val="accent1"/>
          </a:solidFill>
          <a:prstDash val="solid"/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Deliver</a:t>
          </a:r>
        </a:p>
      </dsp:txBody>
      <dsp:txXfrm>
        <a:off x="1088545" y="2797197"/>
        <a:ext cx="1124063" cy="703982"/>
      </dsp:txXfrm>
    </dsp:sp>
    <dsp:sp modelId="{516743E0-C20D-42F8-A628-AC752ADB6EC1}">
      <dsp:nvSpPr>
        <dsp:cNvPr id="0" name=""/>
        <dsp:cNvSpPr/>
      </dsp:nvSpPr>
      <dsp:spPr>
        <a:xfrm>
          <a:off x="1404253" y="391307"/>
          <a:ext cx="3677174" cy="3677174"/>
        </a:xfrm>
        <a:custGeom>
          <a:avLst/>
          <a:gdLst/>
          <a:ahLst/>
          <a:cxnLst/>
          <a:rect l="0" t="0" r="0" b="0"/>
          <a:pathLst>
            <a:path>
              <a:moveTo>
                <a:pt x="28671" y="2162020"/>
              </a:moveTo>
              <a:arcTo wR="1838587" hR="1838587" stAng="10192088" swAng="1215824"/>
            </a:path>
          </a:pathLst>
        </a:custGeom>
        <a:noFill/>
        <a:ln w="69850" cap="flat" cmpd="sng" algn="ctr">
          <a:solidFill>
            <a:schemeClr val="bg2">
              <a:lumMod val="50000"/>
            </a:schemeClr>
          </a:solidFill>
          <a:prstDash val="solid"/>
          <a:tailEnd type="diamond" w="med" len="me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  <dsp:sp modelId="{E6D784F9-A33E-4A81-BC3B-5B76329F6220}">
      <dsp:nvSpPr>
        <dsp:cNvPr id="0" name=""/>
        <dsp:cNvSpPr/>
      </dsp:nvSpPr>
      <dsp:spPr>
        <a:xfrm>
          <a:off x="1050461" y="920526"/>
          <a:ext cx="1200231" cy="780150"/>
        </a:xfrm>
        <a:prstGeom prst="roundRect">
          <a:avLst/>
        </a:prstGeom>
        <a:solidFill>
          <a:srgbClr val="E34A0D"/>
        </a:solidFill>
        <a:ln w="25400" cap="flat" cmpd="sng" algn="ctr">
          <a:solidFill>
            <a:schemeClr val="accent1"/>
          </a:solidFill>
          <a:prstDash val="solid"/>
        </a:ln>
        <a:effectLst>
          <a:reflection blurRad="6350" stA="52000" endA="300" endPos="35000" dir="5400000" sy="-100000" algn="bl" rotWithShape="0"/>
        </a:effectLst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Transfer</a:t>
          </a:r>
        </a:p>
      </dsp:txBody>
      <dsp:txXfrm>
        <a:off x="1088545" y="958610"/>
        <a:ext cx="1124063" cy="703982"/>
      </dsp:txXfrm>
    </dsp:sp>
    <dsp:sp modelId="{5315DD0B-A743-4E61-B8C8-9DAE3637D7D3}">
      <dsp:nvSpPr>
        <dsp:cNvPr id="0" name=""/>
        <dsp:cNvSpPr/>
      </dsp:nvSpPr>
      <dsp:spPr>
        <a:xfrm>
          <a:off x="1404548" y="391017"/>
          <a:ext cx="3677174" cy="3677174"/>
        </a:xfrm>
        <a:custGeom>
          <a:avLst/>
          <a:gdLst/>
          <a:ahLst/>
          <a:cxnLst/>
          <a:rect l="0" t="0" r="0" b="0"/>
          <a:pathLst>
            <a:path>
              <a:moveTo>
                <a:pt x="672252" y="417296"/>
              </a:moveTo>
              <a:arcTo wR="1838587" hR="1838587" stAng="13837628" swAng="955174"/>
            </a:path>
          </a:pathLst>
        </a:custGeom>
        <a:noFill/>
        <a:ln w="69850" cap="flat" cmpd="sng" algn="ctr">
          <a:solidFill>
            <a:schemeClr val="bg2">
              <a:lumMod val="50000"/>
            </a:schemeClr>
          </a:solidFill>
          <a:prstDash val="solid"/>
          <a:tailEnd type="diamon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D186B8D-171F-4003-A40D-6730A9B97513}" type="datetimeFigureOut">
              <a:rPr lang="en-US" smtClean="0"/>
              <a:pPr/>
              <a:t>5/30/2017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079516B-0F3B-4B3C-95BD-65158763E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12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9516B-0F3B-4B3C-95BD-65158763EFF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128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9516B-0F3B-4B3C-95BD-65158763EFF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18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6C8125A-09C3-4DBC-8A5C-29402D5D47E0}" type="datetime1">
              <a:rPr lang="da-DK"/>
              <a:pPr>
                <a:defRPr/>
              </a:pPr>
              <a:t>30-05-2017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AC3A940E-EAB0-4807-93BE-D2325BCD85E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itchFamily="34" charset="0"/>
              </a:defRPr>
            </a:lvl1pPr>
            <a:lvl2pPr>
              <a:defRPr>
                <a:latin typeface="Arial" pitchFamily="34" charset="0"/>
              </a:defRPr>
            </a:lvl2pPr>
            <a:lvl3pPr>
              <a:defRPr>
                <a:latin typeface="Arial" pitchFamily="34" charset="0"/>
              </a:defRPr>
            </a:lvl3pPr>
            <a:lvl4pPr>
              <a:defRPr>
                <a:latin typeface="Arial" pitchFamily="34" charset="0"/>
              </a:defRPr>
            </a:lvl4pPr>
            <a:lvl5pPr>
              <a:defRPr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4BF76721-D0C0-403B-AFD9-459364324B9D}" type="datetime1">
              <a:rPr lang="da-DK"/>
              <a:pPr>
                <a:defRPr/>
              </a:pPr>
              <a:t>30-05-2017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1E093995-4E24-4618-BC82-CE44AFD9B4B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4"/>
          <p:cNvGrpSpPr/>
          <p:nvPr userDrawn="1"/>
        </p:nvGrpSpPr>
        <p:grpSpPr>
          <a:xfrm>
            <a:off x="0" y="800100"/>
            <a:ext cx="9144000" cy="1224422"/>
            <a:chOff x="0" y="800100"/>
            <a:chExt cx="9144000" cy="122442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800100"/>
              <a:ext cx="9144000" cy="1224000"/>
            </a:xfrm>
            <a:prstGeom prst="rect">
              <a:avLst/>
            </a:prstGeom>
            <a:gradFill flip="none" rotWithShape="1">
              <a:gsLst>
                <a:gs pos="0">
                  <a:srgbClr val="E34A0D">
                    <a:shade val="30000"/>
                    <a:satMod val="115000"/>
                  </a:srgbClr>
                </a:gs>
                <a:gs pos="50000">
                  <a:srgbClr val="E34A0D">
                    <a:shade val="67500"/>
                    <a:satMod val="115000"/>
                  </a:srgbClr>
                </a:gs>
                <a:gs pos="100000">
                  <a:srgbClr val="E34A0D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pic>
          <p:nvPicPr>
            <p:cNvPr id="7" name="Billede 3" descr="dreamstime_Handshak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7334250" y="800100"/>
              <a:ext cx="1809750" cy="1224422"/>
            </a:xfrm>
            <a:prstGeom prst="rect">
              <a:avLst/>
            </a:prstGeom>
          </p:spPr>
        </p:pic>
      </p:grp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2298700"/>
            <a:ext cx="82296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7800" y="8334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4478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853" y="800099"/>
            <a:ext cx="1815147" cy="1234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13"/>
          <p:cNvGrpSpPr/>
          <p:nvPr userDrawn="1"/>
        </p:nvGrpSpPr>
        <p:grpSpPr>
          <a:xfrm>
            <a:off x="0" y="0"/>
            <a:ext cx="9144000" cy="1968500"/>
            <a:chOff x="0" y="0"/>
            <a:chExt cx="9144000" cy="19685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Rektangel 2"/>
            <p:cNvSpPr>
              <a:spLocks noChangeArrowheads="1"/>
            </p:cNvSpPr>
            <p:nvPr/>
          </p:nvSpPr>
          <p:spPr bwMode="auto">
            <a:xfrm>
              <a:off x="0" y="0"/>
              <a:ext cx="9144000" cy="1968500"/>
            </a:xfrm>
            <a:prstGeom prst="rect">
              <a:avLst/>
            </a:prstGeom>
            <a:gradFill flip="none" rotWithShape="1">
              <a:gsLst>
                <a:gs pos="89000">
                  <a:srgbClr val="C00000"/>
                </a:gs>
                <a:gs pos="20000">
                  <a:srgbClr val="F50736"/>
                </a:gs>
                <a:gs pos="11000">
                  <a:srgbClr val="F50736"/>
                </a:gs>
              </a:gsLst>
              <a:lin ang="135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7" name="Rektangel 3"/>
            <p:cNvSpPr>
              <a:spLocks noChangeArrowheads="1"/>
            </p:cNvSpPr>
            <p:nvPr/>
          </p:nvSpPr>
          <p:spPr bwMode="auto">
            <a:xfrm>
              <a:off x="0" y="1661160"/>
              <a:ext cx="9144000" cy="304800"/>
            </a:xfrm>
            <a:prstGeom prst="rect">
              <a:avLst/>
            </a:prstGeom>
            <a:gradFill>
              <a:gsLst>
                <a:gs pos="0">
                  <a:schemeClr val="bg2">
                    <a:lumMod val="90000"/>
                  </a:schemeClr>
                </a:gs>
                <a:gs pos="100000">
                  <a:schemeClr val="accent1"/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indent="-342900" algn="ctr">
                <a:buFont typeface="+mj-lt"/>
                <a:buAutoNum type="arabicPeriod"/>
                <a:defRPr/>
              </a:pPr>
              <a:endParaRPr lang="da-DK" noProof="1">
                <a:solidFill>
                  <a:srgbClr val="FFFFFF"/>
                </a:solidFill>
                <a:latin typeface="Arial" pitchFamily="34" charset="0"/>
                <a:ea typeface="ＭＳ Ｐゴシック" pitchFamily="-97" charset="-128"/>
              </a:endParaRPr>
            </a:p>
          </p:txBody>
        </p:sp>
      </p:grpSp>
      <p:sp>
        <p:nvSpPr>
          <p:cNvPr id="8" name="Pladsholder til indhold 2"/>
          <p:cNvSpPr>
            <a:spLocks noGrp="1"/>
          </p:cNvSpPr>
          <p:nvPr>
            <p:ph idx="1"/>
          </p:nvPr>
        </p:nvSpPr>
        <p:spPr>
          <a:xfrm>
            <a:off x="457200" y="2552700"/>
            <a:ext cx="8229600" cy="3573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77800" y="515938"/>
            <a:ext cx="4584700" cy="563562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12" name="Pladsholder til tekst 2"/>
          <p:cNvSpPr>
            <a:spLocks noGrp="1"/>
          </p:cNvSpPr>
          <p:nvPr>
            <p:ph type="body" idx="13"/>
          </p:nvPr>
        </p:nvSpPr>
        <p:spPr>
          <a:xfrm>
            <a:off x="177800" y="1130301"/>
            <a:ext cx="6489700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ladsholder til dato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10" name="Pladsholder til diasnumm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</a:defRPr>
            </a:lvl1pPr>
            <a:lvl2pPr>
              <a:defRPr sz="2400">
                <a:latin typeface="Arial" pitchFamily="34" charset="0"/>
              </a:defRPr>
            </a:lvl2pPr>
            <a:lvl3pPr>
              <a:defRPr sz="2000">
                <a:latin typeface="Arial" pitchFamily="34" charset="0"/>
              </a:defRPr>
            </a:lvl3pPr>
            <a:lvl4pPr>
              <a:defRPr sz="1800">
                <a:latin typeface="Arial" pitchFamily="34" charset="0"/>
              </a:defRPr>
            </a:lvl4pPr>
            <a:lvl5pPr>
              <a:defRPr sz="180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9A2DBC02-530B-46AC-AE89-615B9CF6B656}" type="datetime1">
              <a:rPr lang="da-DK"/>
              <a:pPr>
                <a:defRPr/>
              </a:pPr>
              <a:t>30-05-2017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AD578506-4270-40D2-9919-7162664C971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</a:defRPr>
            </a:lvl1pPr>
            <a:lvl2pPr>
              <a:defRPr sz="2000">
                <a:latin typeface="Arial" pitchFamily="34" charset="0"/>
              </a:defRPr>
            </a:lvl2pPr>
            <a:lvl3pPr>
              <a:defRPr sz="1800">
                <a:latin typeface="Arial" pitchFamily="34" charset="0"/>
              </a:defRPr>
            </a:lvl3pPr>
            <a:lvl4pPr>
              <a:defRPr sz="1600">
                <a:latin typeface="Arial" pitchFamily="34" charset="0"/>
              </a:defRPr>
            </a:lvl4pPr>
            <a:lvl5pPr>
              <a:defRPr sz="1600">
                <a:latin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54546AD-5DB5-4E0B-B847-60D836DCD182}" type="datetime1">
              <a:rPr lang="da-DK"/>
              <a:pPr>
                <a:defRPr/>
              </a:pPr>
              <a:t>30-05-2017</a:t>
            </a:fld>
            <a:endParaRPr lang="da-DK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EBEB7762-8C3D-49C9-8EF9-6CBDFC5BB09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3712080-0910-45AC-ABF4-AC33E5ECBB03}" type="datetime1">
              <a:rPr lang="da-DK"/>
              <a:pPr>
                <a:defRPr/>
              </a:pPr>
              <a:t>30-05-2017</a:t>
            </a:fld>
            <a:endParaRPr lang="da-DK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567A2A1-D156-44EA-948C-F356C7AA8BD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254AC250-846A-48F8-BB14-372ADB45104B}" type="datetime1">
              <a:rPr lang="da-DK"/>
              <a:pPr>
                <a:defRPr/>
              </a:pPr>
              <a:t>30-05-2017</a:t>
            </a:fld>
            <a:endParaRPr lang="da-DK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3F6E50EA-49C8-4392-B46A-5A90A2FDA3B1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</a:defRPr>
            </a:lvl1pPr>
            <a:lvl2pPr>
              <a:defRPr sz="2800">
                <a:latin typeface="Arial" pitchFamily="34" charset="0"/>
              </a:defRPr>
            </a:lvl2pPr>
            <a:lvl3pPr>
              <a:defRPr sz="2400">
                <a:latin typeface="Arial" pitchFamily="34" charset="0"/>
              </a:defRPr>
            </a:lvl3pPr>
            <a:lvl4pPr>
              <a:defRPr sz="2000">
                <a:latin typeface="Arial" pitchFamily="34" charset="0"/>
              </a:defRPr>
            </a:lvl4pPr>
            <a:lvl5pPr>
              <a:defRPr sz="2000">
                <a:latin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76538522-622F-48E3-B2DB-B794625C7BFA}" type="datetime1">
              <a:rPr lang="da-DK"/>
              <a:pPr>
                <a:defRPr/>
              </a:pPr>
              <a:t>30-05-2017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82FA1181-06C8-467E-8609-B5E3873FDB8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DD262304-7D56-4B39-A20D-152694EC6669}" type="datetime1">
              <a:rPr lang="da-DK"/>
              <a:pPr>
                <a:defRPr/>
              </a:pPr>
              <a:t>30-05-2017</a:t>
            </a:fld>
            <a:endParaRPr lang="da-DK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fld id="{6CB64F55-B5E2-45D7-A695-BF8EFBEE953E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65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ofipartner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-36512" y="6115050"/>
            <a:ext cx="9227838" cy="742950"/>
          </a:xfrm>
          <a:prstGeom prst="rect">
            <a:avLst/>
          </a:prstGeom>
          <a:solidFill>
            <a:srgbClr val="E34A0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buFont typeface="+mj-lt"/>
              <a:buAutoNum type="arabicPeriod"/>
              <a:defRPr/>
            </a:pPr>
            <a:endParaRPr lang="da-DK" noProof="1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gray">
          <a:xfrm>
            <a:off x="323850" y="4591050"/>
            <a:ext cx="4991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en-US" dirty="0">
                <a:solidFill>
                  <a:srgbClr val="000000"/>
                </a:solidFill>
              </a:rPr>
              <a:t>Your own sub headline </a:t>
            </a:r>
            <a:r>
              <a:rPr lang="nb-NO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This is an example text. Go ahead and replace it with your own text.</a:t>
            </a:r>
          </a:p>
          <a:p>
            <a:pPr defTabSz="801688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 txBox="1">
            <a:spLocks noChangeArrowheads="1"/>
          </p:cNvSpPr>
          <p:nvPr/>
        </p:nvSpPr>
        <p:spPr bwMode="gray">
          <a:xfrm>
            <a:off x="323850" y="4046538"/>
            <a:ext cx="3190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defTabSz="914400" eaLnBrk="0" hangingPunct="0">
              <a:lnSpc>
                <a:spcPct val="95000"/>
              </a:lnSpc>
            </a:pPr>
            <a:r>
              <a:rPr lang="en-US" sz="4400" b="1" dirty="0">
                <a:solidFill>
                  <a:srgbClr val="000000"/>
                </a:solidFill>
              </a:rPr>
              <a:t>Templates</a:t>
            </a: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gray">
          <a:xfrm>
            <a:off x="7388578" y="6499225"/>
            <a:ext cx="180274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defTabSz="801688"/>
            <a:r>
              <a:rPr lang="en-US" sz="1200" dirty="0">
                <a:latin typeface="Tw Cen MT" pitchFamily="34" charset="0"/>
              </a:rPr>
              <a:t>Shofi Partners LLC ©</a:t>
            </a:r>
            <a:r>
              <a:rPr lang="en-US" sz="1200" dirty="0" smtClean="0">
                <a:latin typeface="Tw Cen MT" pitchFamily="34" charset="0"/>
              </a:rPr>
              <a:t>2017</a:t>
            </a:r>
            <a:endParaRPr lang="en-US" sz="1200" dirty="0">
              <a:latin typeface="Tw Cen MT" pitchFamily="34" charset="0"/>
            </a:endParaRPr>
          </a:p>
        </p:txBody>
      </p:sp>
      <p:pic>
        <p:nvPicPr>
          <p:cNvPr id="8" name="Picture 5" descr="http://www.salesforce.com/assets/images/platform/workflow-software-process-manag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7486"/>
            <a:ext cx="9144000" cy="5635309"/>
          </a:xfrm>
          <a:prstGeom prst="rect">
            <a:avLst/>
          </a:prstGeom>
          <a:noFill/>
        </p:spPr>
      </p:pic>
      <p:pic>
        <p:nvPicPr>
          <p:cNvPr id="1026" name="Picture 2" descr="D:\ShofiPartners\shofiLOGO_FIN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5337" y="4329942"/>
            <a:ext cx="4293112" cy="222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087503" y="3002233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00"/>
                </a:solidFill>
                <a:latin typeface="Segoe Print" pitchFamily="2" charset="0"/>
              </a:rPr>
              <a:t>Process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4455" y="679366"/>
            <a:ext cx="1191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00"/>
                </a:solidFill>
                <a:latin typeface="Segoe Print" pitchFamily="2" charset="0"/>
              </a:rPr>
              <a:t>Execute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39817" y="865042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00"/>
                </a:solidFill>
                <a:latin typeface="Segoe Print" pitchFamily="2" charset="0"/>
              </a:rPr>
              <a:t>Structure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14167" y="2909950"/>
            <a:ext cx="1130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00"/>
                </a:solidFill>
                <a:latin typeface="Segoe Print" pitchFamily="2" charset="0"/>
              </a:rPr>
              <a:t>Culture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05587" y="2019300"/>
            <a:ext cx="15263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00"/>
                </a:solidFill>
                <a:latin typeface="Segoe Print" pitchFamily="2" charset="0"/>
              </a:rPr>
              <a:t>Alignment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21409" y="2031175"/>
            <a:ext cx="2079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00"/>
                </a:solidFill>
                <a:latin typeface="Segoe Print" pitchFamily="2" charset="0"/>
              </a:rPr>
              <a:t>Leadership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17339" y="4040579"/>
            <a:ext cx="2040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000000"/>
                </a:solidFill>
                <a:latin typeface="Segoe Print" pitchFamily="2" charset="0"/>
              </a:rPr>
              <a:t>Improvement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30025" y="4063835"/>
            <a:ext cx="1237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00"/>
                </a:solidFill>
                <a:latin typeface="Segoe Print" pitchFamily="2" charset="0"/>
              </a:rPr>
              <a:t>Measure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93870" y="4773877"/>
            <a:ext cx="4595751" cy="92333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7259"/>
            <a:ext cx="8229600" cy="38274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  <a:ea typeface="ＭＳ Ｐゴシック" charset="-128"/>
                <a:cs typeface="Arial" pitchFamily="34" charset="0"/>
              </a:rPr>
              <a:t>Unique approach ‘        organizational assessment tool</a:t>
            </a:r>
            <a:r>
              <a:rPr lang="en-US" sz="2000" dirty="0" smtClean="0">
                <a:latin typeface="Tw Cen MT" pitchFamily="34" charset="0"/>
                <a:ea typeface="ＭＳ Ｐゴシック" charset="-128"/>
                <a:cs typeface="Arial" pitchFamily="34" charset="0"/>
              </a:rPr>
              <a:t>’</a:t>
            </a:r>
          </a:p>
          <a:p>
            <a:pPr marL="0" indent="0">
              <a:buNone/>
            </a:pPr>
            <a:endParaRPr lang="en-US" sz="800" dirty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  <a:ea typeface="ＭＳ Ｐゴシック" charset="-128"/>
                <a:cs typeface="Arial" pitchFamily="34" charset="0"/>
              </a:rPr>
              <a:t>Greater insight and understanding by the executive team as to what drives ‘organizational effectiveness</a:t>
            </a:r>
            <a:r>
              <a:rPr lang="en-US" sz="2000" dirty="0" smtClean="0">
                <a:latin typeface="Tw Cen MT" pitchFamily="34" charset="0"/>
                <a:ea typeface="ＭＳ Ｐゴシック" charset="-128"/>
                <a:cs typeface="Arial" pitchFamily="34" charset="0"/>
              </a:rPr>
              <a:t>’</a:t>
            </a:r>
          </a:p>
          <a:p>
            <a:pPr marL="0" indent="0">
              <a:buNone/>
            </a:pPr>
            <a:endParaRPr lang="en-US" sz="800" dirty="0" smtClean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latin typeface="Tw Cen MT" pitchFamily="34" charset="0"/>
                <a:ea typeface="ＭＳ Ｐゴシック" charset="-128"/>
                <a:cs typeface="Arial" pitchFamily="34" charset="0"/>
              </a:rPr>
              <a:t>‘</a:t>
            </a:r>
            <a:r>
              <a:rPr lang="en-US" sz="2000" dirty="0">
                <a:latin typeface="Tw Cen MT" pitchFamily="34" charset="0"/>
                <a:ea typeface="ＭＳ Ｐゴシック" charset="-128"/>
                <a:cs typeface="Arial" pitchFamily="34" charset="0"/>
              </a:rPr>
              <a:t>Eyes wide open’ – getting executives to understand what they don’t know and acting on what they need to know </a:t>
            </a:r>
            <a:endParaRPr lang="en-US" sz="2000" dirty="0" smtClean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 marL="0" indent="0">
              <a:buNone/>
            </a:pPr>
            <a:endParaRPr lang="en-US" sz="800" dirty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  <a:ea typeface="ＭＳ Ｐゴシック" charset="-128"/>
                <a:cs typeface="Arial" pitchFamily="34" charset="0"/>
              </a:rPr>
              <a:t>Clear ‘Roadmap’ outlining what obstacles exists that will negatively impact the organizations ability to drive the desired outcomes </a:t>
            </a:r>
            <a:endParaRPr lang="en-US" sz="2000" dirty="0" smtClean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 marL="0" indent="0">
              <a:buNone/>
            </a:pPr>
            <a:endParaRPr lang="en-US" sz="800" dirty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  <a:ea typeface="ＭＳ Ｐゴシック" charset="-128"/>
                <a:cs typeface="Arial" pitchFamily="34" charset="0"/>
              </a:rPr>
              <a:t>Identify and implement solutions to drive organizational effectiveness</a:t>
            </a:r>
          </a:p>
          <a:p>
            <a:pPr marL="0" indent="0">
              <a:buNone/>
            </a:pPr>
            <a:endParaRPr lang="en-US" sz="800" dirty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i="1" u="sng" dirty="0">
                <a:latin typeface="Tw Cen MT" pitchFamily="34" charset="0"/>
                <a:ea typeface="ＭＳ Ｐゴシック" charset="-128"/>
                <a:cs typeface="Arial" pitchFamily="34" charset="0"/>
              </a:rPr>
              <a:t>Transfer of knowledge to reduce cost, drive sustainability and develop key employee(s)</a:t>
            </a:r>
          </a:p>
          <a:p>
            <a:pPr>
              <a:buNone/>
            </a:pPr>
            <a:endParaRPr lang="en-US" sz="800" dirty="0">
              <a:ea typeface="ＭＳ Ｐゴシック" charset="-128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799" y="833438"/>
            <a:ext cx="6774543" cy="563562"/>
          </a:xfrm>
        </p:spPr>
        <p:txBody>
          <a:bodyPr/>
          <a:lstStyle/>
          <a:p>
            <a:r>
              <a:rPr lang="en-US" b="1" dirty="0">
                <a:latin typeface="Tw Cen MT" pitchFamily="34" charset="0"/>
              </a:rPr>
              <a:t>Why Consider Our Services?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b="0" dirty="0">
                <a:latin typeface="Tw Cen MT" pitchFamily="34" charset="0"/>
              </a:rPr>
              <a:t>Transformational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3290" y="2247502"/>
            <a:ext cx="84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10000"/>
                  </a:schemeClr>
                </a:solidFill>
                <a:latin typeface="Tw Cen MT" pitchFamily="34" charset="0"/>
              </a:rPr>
              <a:t>360°</a:t>
            </a:r>
          </a:p>
        </p:txBody>
      </p:sp>
    </p:spTree>
    <p:extLst>
      <p:ext uri="{BB962C8B-B14F-4D97-AF65-F5344CB8AC3E}">
        <p14:creationId xmlns:p14="http://schemas.microsoft.com/office/powerpoint/2010/main" val="352071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  <a:ea typeface="ＭＳ Ｐゴシック" charset="-128"/>
                <a:cs typeface="Arial" pitchFamily="34" charset="0"/>
              </a:rPr>
              <a:t>Go to our website </a:t>
            </a:r>
            <a:r>
              <a:rPr lang="en-US" sz="2000" dirty="0">
                <a:latin typeface="Tw Cen MT" pitchFamily="34" charset="0"/>
                <a:ea typeface="ＭＳ Ｐゴシック" charset="-128"/>
                <a:cs typeface="Arial" pitchFamily="34" charset="0"/>
                <a:hlinkClick r:id="rId2"/>
              </a:rPr>
              <a:t>www.shofipartners.com</a:t>
            </a:r>
            <a:endParaRPr lang="en-US" sz="2000" dirty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  <a:ea typeface="ＭＳ Ｐゴシック" charset="-128"/>
                <a:cs typeface="Arial" pitchFamily="34" charset="0"/>
              </a:rPr>
              <a:t>Review the content and the team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  <a:ea typeface="ＭＳ Ｐゴシック" charset="-128"/>
                <a:cs typeface="Arial" pitchFamily="34" charset="0"/>
              </a:rPr>
              <a:t>Go to the ‘Contact’ tab and fill out your information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  <a:ea typeface="ＭＳ Ｐゴシック" charset="-128"/>
                <a:cs typeface="Arial" pitchFamily="34" charset="0"/>
              </a:rPr>
              <a:t>Upon receipt of your information, we will contact you within 24 hours</a:t>
            </a:r>
            <a:endParaRPr lang="en-US" sz="800" dirty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>
              <a:buNone/>
            </a:pPr>
            <a:endParaRPr lang="en-US" sz="800" dirty="0">
              <a:ea typeface="ＭＳ Ｐゴシック" charset="-128"/>
              <a:cs typeface="Arial" pitchFamily="34" charset="0"/>
            </a:endParaRPr>
          </a:p>
          <a:p>
            <a:pPr>
              <a:buNone/>
            </a:pPr>
            <a:endParaRPr lang="en-US" sz="800" dirty="0">
              <a:ea typeface="ＭＳ Ｐゴシック" charset="-128"/>
              <a:cs typeface="Arial" pitchFamily="34" charset="0"/>
            </a:endParaRPr>
          </a:p>
          <a:p>
            <a:pPr>
              <a:buNone/>
            </a:pPr>
            <a:endParaRPr lang="en-US" sz="800" dirty="0">
              <a:ea typeface="ＭＳ Ｐゴシック" charset="-128"/>
              <a:cs typeface="Arial" pitchFamily="34" charset="0"/>
            </a:endParaRPr>
          </a:p>
          <a:p>
            <a:pPr>
              <a:buNone/>
            </a:pPr>
            <a:endParaRPr lang="en-US" sz="800" dirty="0">
              <a:ea typeface="ＭＳ Ｐゴシック" charset="-128"/>
              <a:cs typeface="Arial" pitchFamily="34" charset="0"/>
            </a:endParaRPr>
          </a:p>
          <a:p>
            <a:pPr>
              <a:buNone/>
            </a:pPr>
            <a:endParaRPr lang="en-US" sz="800" dirty="0">
              <a:ea typeface="ＭＳ Ｐゴシック" charset="-128"/>
              <a:cs typeface="Arial" pitchFamily="34" charset="0"/>
            </a:endParaRPr>
          </a:p>
          <a:p>
            <a:pPr>
              <a:buNone/>
            </a:pPr>
            <a:endParaRPr lang="en-US" sz="800" dirty="0">
              <a:ea typeface="ＭＳ Ｐゴシック" charset="-128"/>
              <a:cs typeface="Arial" pitchFamily="34" charset="0"/>
            </a:endParaRPr>
          </a:p>
          <a:p>
            <a:pPr algn="ctr">
              <a:buNone/>
            </a:pPr>
            <a:r>
              <a:rPr lang="en-US" sz="2400" dirty="0">
                <a:ea typeface="ＭＳ Ｐゴシック" charset="-128"/>
                <a:cs typeface="Arial" pitchFamily="34" charset="0"/>
              </a:rPr>
              <a:t>Thank-You!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799" y="833438"/>
            <a:ext cx="6774543" cy="563562"/>
          </a:xfrm>
        </p:spPr>
        <p:txBody>
          <a:bodyPr/>
          <a:lstStyle/>
          <a:p>
            <a:r>
              <a:rPr lang="en-US" b="1" dirty="0">
                <a:latin typeface="Tw Cen MT" pitchFamily="34" charset="0"/>
              </a:rPr>
              <a:t>Getting in Touch?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b="0" dirty="0">
                <a:latin typeface="Tw Cen MT" pitchFamily="34" charset="0"/>
              </a:rPr>
              <a:t>Shofipartners.com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97347" y="2327196"/>
            <a:ext cx="845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bg1">
                  <a:lumMod val="10000"/>
                </a:schemeClr>
              </a:solidFill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1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Pladsholder til indhold 17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2400" b="1" u="sng" dirty="0">
                <a:latin typeface="Tw Cen MT" pitchFamily="34" charset="0"/>
                <a:ea typeface="ＭＳ Ｐゴシック" charset="-128"/>
                <a:cs typeface="Arial" pitchFamily="34" charset="0"/>
              </a:rPr>
              <a:t>Organizational Effectiveness Consulting Firm</a:t>
            </a:r>
            <a:r>
              <a:rPr lang="en-US" sz="2400" b="1" dirty="0">
                <a:latin typeface="Tw Cen MT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2400" dirty="0">
                <a:latin typeface="Tw Cen MT" pitchFamily="34" charset="0"/>
                <a:ea typeface="ＭＳ Ｐゴシック" charset="-128"/>
                <a:cs typeface="Arial" pitchFamily="34" charset="0"/>
              </a:rPr>
              <a:t>built by experienced operational, human resource and learning and development professionals</a:t>
            </a:r>
          </a:p>
          <a:p>
            <a:pPr marL="0" indent="0">
              <a:buClr>
                <a:schemeClr val="bg2">
                  <a:lumMod val="50000"/>
                </a:schemeClr>
              </a:buClr>
              <a:buNone/>
            </a:pPr>
            <a:endParaRPr lang="en-US" sz="800" dirty="0">
              <a:ea typeface="ＭＳ Ｐゴシック" charset="-128"/>
              <a:cs typeface="Arial" pitchFamily="34" charset="0"/>
            </a:endParaRPr>
          </a:p>
          <a:p>
            <a:pPr eaLnBrk="1" hangingPunct="1"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</a:pPr>
            <a:r>
              <a:rPr lang="en-US" sz="2400" dirty="0">
                <a:ea typeface="ＭＳ Ｐゴシック" charset="-128"/>
                <a:cs typeface="Arial" pitchFamily="34" charset="0"/>
              </a:rPr>
              <a:t> </a:t>
            </a:r>
            <a:r>
              <a:rPr lang="en-US" sz="2400" b="1" dirty="0">
                <a:latin typeface="Tw Cen MT" pitchFamily="34" charset="0"/>
                <a:ea typeface="ＭＳ Ｐゴシック" charset="-128"/>
                <a:cs typeface="Arial" pitchFamily="34" charset="0"/>
              </a:rPr>
              <a:t>Specializing in:</a:t>
            </a:r>
          </a:p>
          <a:p>
            <a:pPr marL="0" indent="0" eaLnBrk="1" hangingPunct="1">
              <a:buClr>
                <a:schemeClr val="bg2">
                  <a:lumMod val="50000"/>
                </a:schemeClr>
              </a:buClr>
              <a:buNone/>
            </a:pPr>
            <a:endParaRPr lang="en-US" sz="800" dirty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 lvl="1">
              <a:buClr>
                <a:schemeClr val="bg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400" u="sng" dirty="0">
                <a:latin typeface="Tw Cen MT" pitchFamily="34" charset="0"/>
                <a:ea typeface="ＭＳ Ｐゴシック" charset="-128"/>
                <a:cs typeface="Arial" pitchFamily="34" charset="0"/>
              </a:rPr>
              <a:t>People</a:t>
            </a:r>
            <a:r>
              <a:rPr lang="en-US" sz="2400" dirty="0">
                <a:latin typeface="Tw Cen MT" pitchFamily="34" charset="0"/>
                <a:ea typeface="ＭＳ Ｐゴシック" charset="-128"/>
                <a:cs typeface="Arial" pitchFamily="34" charset="0"/>
              </a:rPr>
              <a:t> Strategies</a:t>
            </a:r>
          </a:p>
          <a:p>
            <a:pPr lvl="1">
              <a:buClr>
                <a:schemeClr val="bg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400" dirty="0">
                <a:latin typeface="Tw Cen MT" pitchFamily="34" charset="0"/>
                <a:ea typeface="ＭＳ Ｐゴシック" charset="-128"/>
                <a:cs typeface="Arial" pitchFamily="34" charset="0"/>
              </a:rPr>
              <a:t>Company </a:t>
            </a:r>
            <a:r>
              <a:rPr lang="en-US" sz="2400" u="sng" dirty="0">
                <a:latin typeface="Tw Cen MT" pitchFamily="34" charset="0"/>
                <a:ea typeface="ＭＳ Ｐゴシック" charset="-128"/>
                <a:cs typeface="Arial" pitchFamily="34" charset="0"/>
              </a:rPr>
              <a:t>Culture</a:t>
            </a:r>
          </a:p>
          <a:p>
            <a:pPr lvl="1">
              <a:buClr>
                <a:schemeClr val="bg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400" dirty="0">
                <a:latin typeface="Tw Cen MT" pitchFamily="34" charset="0"/>
                <a:ea typeface="ＭＳ Ｐゴシック" charset="-128"/>
                <a:cs typeface="Arial" pitchFamily="34" charset="0"/>
              </a:rPr>
              <a:t>Organizational </a:t>
            </a:r>
            <a:r>
              <a:rPr lang="en-US" sz="2400" u="sng" dirty="0">
                <a:latin typeface="Tw Cen MT" pitchFamily="34" charset="0"/>
                <a:ea typeface="ＭＳ Ｐゴシック" charset="-128"/>
                <a:cs typeface="Arial" pitchFamily="34" charset="0"/>
              </a:rPr>
              <a:t>Structure</a:t>
            </a:r>
          </a:p>
          <a:p>
            <a:pPr lvl="1">
              <a:buClr>
                <a:schemeClr val="bg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400" dirty="0">
                <a:latin typeface="Tw Cen MT" pitchFamily="34" charset="0"/>
                <a:ea typeface="ＭＳ Ｐゴシック" charset="-128"/>
                <a:cs typeface="Arial" pitchFamily="34" charset="0"/>
              </a:rPr>
              <a:t>Operational </a:t>
            </a:r>
            <a:r>
              <a:rPr lang="en-US" sz="2400" u="sng" dirty="0">
                <a:latin typeface="Tw Cen MT" pitchFamily="34" charset="0"/>
                <a:ea typeface="ＭＳ Ｐゴシック" charset="-128"/>
                <a:cs typeface="Arial" pitchFamily="34" charset="0"/>
              </a:rPr>
              <a:t>Processes</a:t>
            </a:r>
          </a:p>
          <a:p>
            <a:pPr marL="457200" lvl="1" indent="0">
              <a:buClr>
                <a:schemeClr val="bg2">
                  <a:lumMod val="50000"/>
                </a:schemeClr>
              </a:buClr>
              <a:buNone/>
            </a:pPr>
            <a:endParaRPr lang="en-US" sz="2400" dirty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 marL="0" indent="0" eaLnBrk="1" hangingPunct="1">
              <a:buClr>
                <a:schemeClr val="bg2">
                  <a:lumMod val="50000"/>
                </a:schemeClr>
              </a:buClr>
              <a:buNone/>
            </a:pPr>
            <a:endParaRPr lang="en-US" sz="2400" dirty="0">
              <a:latin typeface="Tw Cen MT" pitchFamily="34" charset="0"/>
              <a:ea typeface="ＭＳ Ｐゴシック" charset="-128"/>
              <a:cs typeface="Arial" pitchFamily="34" charset="0"/>
            </a:endParaRPr>
          </a:p>
          <a:p>
            <a:pPr marL="0" indent="0" eaLnBrk="1" hangingPunct="1">
              <a:buClr>
                <a:schemeClr val="bg2">
                  <a:lumMod val="50000"/>
                </a:schemeClr>
              </a:buClr>
              <a:buNone/>
            </a:pPr>
            <a:endParaRPr lang="en-US" sz="2000" dirty="0">
              <a:latin typeface="Tw Cen MT" pitchFamily="34" charset="0"/>
              <a:ea typeface="ＭＳ Ｐゴシック" charset="-128"/>
            </a:endParaRPr>
          </a:p>
          <a:p>
            <a:pPr marL="0" indent="0" eaLnBrk="1" hangingPunct="1">
              <a:buClr>
                <a:schemeClr val="bg2">
                  <a:lumMod val="50000"/>
                </a:schemeClr>
              </a:buClr>
              <a:buNone/>
            </a:pPr>
            <a:endParaRPr lang="en-US" sz="800" dirty="0">
              <a:latin typeface="+mj-lt"/>
              <a:ea typeface="ＭＳ Ｐゴシック" charset="-128"/>
            </a:endParaRPr>
          </a:p>
        </p:txBody>
      </p:sp>
      <p:sp>
        <p:nvSpPr>
          <p:cNvPr id="27653" name="Titel 16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>
                <a:latin typeface="Tw Cen MT" pitchFamily="34" charset="0"/>
                <a:ea typeface="ＭＳ Ｐゴシック" charset="-128"/>
              </a:rPr>
              <a:t>Who Are We?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342242"/>
            <a:ext cx="9144000" cy="3827463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400" i="1" dirty="0">
                <a:latin typeface="Tw Cen MT" pitchFamily="34" charset="0"/>
                <a:cs typeface="Arial" pitchFamily="34" charset="0"/>
              </a:rPr>
              <a:t>Organizational effectiveness </a:t>
            </a:r>
            <a:r>
              <a:rPr lang="en-US" sz="2400" dirty="0">
                <a:latin typeface="Tw Cen MT" pitchFamily="34" charset="0"/>
                <a:cs typeface="Arial" pitchFamily="34" charset="0"/>
              </a:rPr>
              <a:t>is how effectively and efficiently a business meets their targeted objectives</a:t>
            </a:r>
            <a:r>
              <a:rPr lang="en-US" sz="2400" dirty="0">
                <a:cs typeface="Arial" pitchFamily="34" charset="0"/>
              </a:rPr>
              <a:t> </a:t>
            </a:r>
          </a:p>
          <a:p>
            <a:pPr marL="457200" lvl="1" indent="0">
              <a:buNone/>
            </a:pPr>
            <a:endParaRPr lang="en-US" sz="800" dirty="0"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  <a:cs typeface="Arial" pitchFamily="34" charset="0"/>
              </a:rPr>
              <a:t> </a:t>
            </a:r>
            <a:r>
              <a:rPr lang="en-US" sz="2400" u="sng" dirty="0">
                <a:latin typeface="Tw Cen MT" pitchFamily="34" charset="0"/>
                <a:cs typeface="Arial" pitchFamily="34" charset="0"/>
              </a:rPr>
              <a:t>Effective</a:t>
            </a:r>
            <a:r>
              <a:rPr lang="en-US" sz="2400" dirty="0">
                <a:latin typeface="Tw Cen MT" pitchFamily="34" charset="0"/>
                <a:cs typeface="Arial" pitchFamily="34" charset="0"/>
              </a:rPr>
              <a:t> is defined as ‘doing the right thing</a:t>
            </a:r>
          </a:p>
          <a:p>
            <a:pPr marL="457200" lvl="1" indent="0">
              <a:buNone/>
            </a:pPr>
            <a:endParaRPr lang="en-US" sz="800" dirty="0">
              <a:latin typeface="Tw Cen MT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  <a:cs typeface="Arial" pitchFamily="34" charset="0"/>
              </a:rPr>
              <a:t> </a:t>
            </a:r>
            <a:r>
              <a:rPr lang="en-US" sz="2400" u="sng" dirty="0">
                <a:latin typeface="Tw Cen MT" pitchFamily="34" charset="0"/>
                <a:cs typeface="Arial" pitchFamily="34" charset="0"/>
              </a:rPr>
              <a:t>Efficient</a:t>
            </a:r>
            <a:r>
              <a:rPr lang="en-US" sz="2400" dirty="0">
                <a:latin typeface="Tw Cen MT" pitchFamily="34" charset="0"/>
                <a:cs typeface="Arial" pitchFamily="34" charset="0"/>
              </a:rPr>
              <a:t> is defined as ‘doing the right things well’</a:t>
            </a:r>
          </a:p>
          <a:p>
            <a:pPr lvl="1" algn="just">
              <a:buNone/>
            </a:pPr>
            <a:endParaRPr lang="en-US" sz="3200" dirty="0">
              <a:latin typeface="Tw Cen MT" pitchFamily="34" charset="0"/>
            </a:endParaRPr>
          </a:p>
          <a:p>
            <a:pPr lvl="1" algn="just">
              <a:buNone/>
            </a:pPr>
            <a:endParaRPr lang="en-US" sz="800" dirty="0">
              <a:latin typeface="Tw Cen MT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800" y="833438"/>
            <a:ext cx="5802086" cy="563562"/>
          </a:xfrm>
        </p:spPr>
        <p:txBody>
          <a:bodyPr/>
          <a:lstStyle/>
          <a:p>
            <a:r>
              <a:rPr lang="en-US" b="1" dirty="0">
                <a:latin typeface="Tw Cen MT" pitchFamily="34" charset="0"/>
              </a:rPr>
              <a:t>Organizational Effectiveness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b="0" dirty="0">
                <a:latin typeface="Tw Cen MT" pitchFamily="34" charset="0"/>
              </a:rPr>
              <a:t>Definition</a:t>
            </a:r>
          </a:p>
        </p:txBody>
      </p:sp>
    </p:spTree>
    <p:extLst>
      <p:ext uri="{BB962C8B-B14F-4D97-AF65-F5344CB8AC3E}">
        <p14:creationId xmlns:p14="http://schemas.microsoft.com/office/powerpoint/2010/main" val="126306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57911"/>
            <a:ext cx="8559800" cy="417335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Tw Cen MT" pitchFamily="34" charset="0"/>
              </a:rPr>
              <a:t>According to a McKinsey &amp; Company Report -</a:t>
            </a:r>
            <a:r>
              <a:rPr lang="en-US" sz="2400" i="1" dirty="0">
                <a:latin typeface="Tw Cen MT" pitchFamily="34" charset="0"/>
              </a:rPr>
              <a:t>The Missing Link-</a:t>
            </a:r>
          </a:p>
          <a:p>
            <a:pPr marL="0" indent="0">
              <a:buNone/>
            </a:pPr>
            <a:endParaRPr lang="en-US" sz="800" dirty="0"/>
          </a:p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</a:rPr>
              <a:t>Organizations spend a fraction of their time to improve organizational effectiveness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</a:rPr>
              <a:t>Executives understand costs, revenues and margins but few understand what specific attributes make an organization more effective </a:t>
            </a:r>
          </a:p>
          <a:p>
            <a:pPr marL="0" indent="0">
              <a:buNone/>
            </a:pPr>
            <a:endParaRPr lang="en-US" sz="800" dirty="0">
              <a:latin typeface="Tw Cen MT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dirty="0">
                <a:latin typeface="Tw Cen MT" pitchFamily="34" charset="0"/>
              </a:rPr>
              <a:t>Executives may talk about leadership, talent management, building a strong culture and strategy, but they generally turn their attention to more tangible matters such as finance and operations</a:t>
            </a:r>
          </a:p>
          <a:p>
            <a:pPr marL="0" indent="0">
              <a:buNone/>
            </a:pPr>
            <a:endParaRPr lang="en-US" sz="800" dirty="0">
              <a:latin typeface="Tw Cen MT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i="1" u="sng" dirty="0">
                <a:latin typeface="Tw Cen MT" pitchFamily="34" charset="0"/>
              </a:rPr>
              <a:t>Companies in the top quartile of organizational effectiveness were 2.2x likelier to have above average EBITDA within their industry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Identifying the obstacles and solutions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799" y="833438"/>
            <a:ext cx="6983022" cy="563562"/>
          </a:xfrm>
        </p:spPr>
        <p:txBody>
          <a:bodyPr/>
          <a:lstStyle/>
          <a:p>
            <a:r>
              <a:rPr lang="en-US" b="1" dirty="0">
                <a:latin typeface="Tw Cen MT" pitchFamily="34" charset="0"/>
              </a:rPr>
              <a:t>Lost Opportunity for Businesses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b="0" dirty="0">
                <a:latin typeface="Tw Cen MT" pitchFamily="34" charset="0"/>
              </a:rPr>
              <a:t>General Challenges</a:t>
            </a:r>
          </a:p>
        </p:txBody>
      </p:sp>
    </p:spTree>
    <p:extLst>
      <p:ext uri="{BB962C8B-B14F-4D97-AF65-F5344CB8AC3E}">
        <p14:creationId xmlns:p14="http://schemas.microsoft.com/office/powerpoint/2010/main" val="277009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Leadership </a:t>
            </a:r>
            <a:r>
              <a:rPr lang="en-US" sz="1800" dirty="0">
                <a:latin typeface="Tw Cen MT" pitchFamily="34" charset="0"/>
              </a:rPr>
              <a:t>(people)</a:t>
            </a:r>
            <a:endParaRPr lang="en-US" sz="1800" i="1" dirty="0">
              <a:latin typeface="Tw Cen MT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Direction </a:t>
            </a:r>
            <a:r>
              <a:rPr lang="en-US" sz="1800" dirty="0">
                <a:latin typeface="Tw Cen MT" pitchFamily="34" charset="0"/>
              </a:rPr>
              <a:t>(culture)</a:t>
            </a:r>
            <a:endParaRPr lang="en-US" sz="1800" i="1" dirty="0">
              <a:latin typeface="Tw Cen MT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Environment and Values </a:t>
            </a:r>
            <a:r>
              <a:rPr lang="en-US" sz="1800" i="1" dirty="0">
                <a:latin typeface="Tw Cen MT" pitchFamily="34" charset="0"/>
              </a:rPr>
              <a:t>(culture)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Accountability </a:t>
            </a:r>
            <a:r>
              <a:rPr lang="en-US" sz="1800" i="1" dirty="0">
                <a:latin typeface="Tw Cen MT" pitchFamily="34" charset="0"/>
              </a:rPr>
              <a:t>(people)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Coordination &amp; Control </a:t>
            </a:r>
            <a:r>
              <a:rPr lang="en-US" sz="1800" i="1" dirty="0">
                <a:latin typeface="Tw Cen MT" pitchFamily="34" charset="0"/>
              </a:rPr>
              <a:t>(structure)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Capabilities </a:t>
            </a:r>
            <a:r>
              <a:rPr lang="en-US" sz="1800" i="1" dirty="0">
                <a:latin typeface="Tw Cen MT" pitchFamily="34" charset="0"/>
              </a:rPr>
              <a:t>(people)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Motivation </a:t>
            </a:r>
            <a:r>
              <a:rPr lang="en-US" sz="1800" i="1" dirty="0">
                <a:latin typeface="Tw Cen MT" pitchFamily="34" charset="0"/>
              </a:rPr>
              <a:t>(culture)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External Orientation </a:t>
            </a:r>
            <a:r>
              <a:rPr lang="en-US" sz="1800" i="1" dirty="0">
                <a:latin typeface="Tw Cen MT" pitchFamily="34" charset="0"/>
              </a:rPr>
              <a:t>(culture)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Innovation </a:t>
            </a:r>
            <a:r>
              <a:rPr lang="en-US" sz="1800" i="1" dirty="0">
                <a:latin typeface="Tw Cen MT" pitchFamily="34" charset="0"/>
              </a:rPr>
              <a:t>(process)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800" y="833438"/>
            <a:ext cx="7030522" cy="563562"/>
          </a:xfrm>
        </p:spPr>
        <p:txBody>
          <a:bodyPr/>
          <a:lstStyle/>
          <a:p>
            <a:r>
              <a:rPr lang="en-US" sz="2800" b="1" dirty="0">
                <a:latin typeface="Tw Cen MT" pitchFamily="34" charset="0"/>
              </a:rPr>
              <a:t>What </a:t>
            </a:r>
            <a:r>
              <a:rPr lang="en-US" sz="2400" b="1" dirty="0" smtClean="0">
                <a:latin typeface="Tw Cen MT" pitchFamily="34" charset="0"/>
              </a:rPr>
              <a:t>Drives Organizational</a:t>
            </a:r>
            <a:r>
              <a:rPr lang="en-US" sz="2800" b="1" dirty="0" smtClean="0">
                <a:latin typeface="Tw Cen MT" pitchFamily="34" charset="0"/>
              </a:rPr>
              <a:t> </a:t>
            </a:r>
            <a:r>
              <a:rPr lang="en-US" sz="2400" b="1" dirty="0">
                <a:latin typeface="Tw Cen MT" pitchFamily="34" charset="0"/>
              </a:rPr>
              <a:t>Effectiveness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>
          <a:xfrm>
            <a:off x="177800" y="1332232"/>
            <a:ext cx="7030523" cy="358774"/>
          </a:xfrm>
        </p:spPr>
        <p:txBody>
          <a:bodyPr/>
          <a:lstStyle/>
          <a:p>
            <a:r>
              <a:rPr lang="en-US" sz="2000" b="0" dirty="0">
                <a:latin typeface="Tw Cen MT" pitchFamily="34" charset="0"/>
              </a:rPr>
              <a:t>Nine Key Attributes or Outcomes (McKinsey &amp; Company)</a:t>
            </a:r>
          </a:p>
        </p:txBody>
      </p:sp>
    </p:spTree>
    <p:extLst>
      <p:ext uri="{BB962C8B-B14F-4D97-AF65-F5344CB8AC3E}">
        <p14:creationId xmlns:p14="http://schemas.microsoft.com/office/powerpoint/2010/main" val="3757570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271084" y="2225981"/>
            <a:ext cx="3121791" cy="2140578"/>
          </a:xfrm>
          <a:prstGeom prst="rect">
            <a:avLst/>
          </a:prstGeom>
          <a:solidFill>
            <a:schemeClr val="accent1">
              <a:lumMod val="25000"/>
            </a:schemeClr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>
                <a:solidFill>
                  <a:schemeClr val="tx2"/>
                </a:solidFill>
                <a:latin typeface="Tw Cen MT" pitchFamily="34" charset="0"/>
              </a:rPr>
              <a:t>Elements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500" dirty="0">
              <a:solidFill>
                <a:schemeClr val="tx2"/>
              </a:solidFill>
              <a:latin typeface="Tw Cen MT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Executive Coaching (Individual/Team)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Leadership Development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Strategy &amp; Execution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Proactive HR Programs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Talent Management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On-boarding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Performance Management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Succession Planning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48574" y="2214920"/>
            <a:ext cx="3118104" cy="2140578"/>
          </a:xfrm>
          <a:prstGeom prst="rect">
            <a:avLst/>
          </a:prstGeom>
          <a:solidFill>
            <a:srgbClr val="808000"/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schemeClr val="tx2"/>
                </a:solidFill>
                <a:latin typeface="Tw Cen MT" pitchFamily="34" charset="0"/>
              </a:rPr>
              <a:t>Elements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" b="1" u="sng" dirty="0">
              <a:solidFill>
                <a:schemeClr val="tx2"/>
              </a:solidFill>
              <a:latin typeface="Tw Cen MT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chemeClr val="tx2"/>
                </a:solidFill>
                <a:latin typeface="Tw Cen MT" pitchFamily="34" charset="0"/>
              </a:rPr>
              <a:t>Culture </a:t>
            </a: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is Influenced by:</a:t>
            </a:r>
            <a:endParaRPr lang="en-US" sz="500" dirty="0">
              <a:solidFill>
                <a:schemeClr val="tx2"/>
              </a:solidFill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How its Defined and Measured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How well Leadership and Culture are  Aligned (reinforced behaviors)</a:t>
            </a:r>
            <a:endParaRPr lang="en-US" sz="1200" dirty="0">
              <a:solidFill>
                <a:schemeClr val="tx2"/>
              </a:solidFill>
              <a:latin typeface="Tw Cen MT" pitchFamily="34" charset="0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  <a:ea typeface="Calibri"/>
                <a:cs typeface="Times New Roman"/>
              </a:rPr>
              <a:t>How Financial and Individual Performances are Managed (KPI’s, Targets, Metrics)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  <a:ea typeface="Calibri"/>
                <a:cs typeface="Times New Roman"/>
              </a:rPr>
              <a:t>How Clients are Serviced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  <a:ea typeface="Calibri"/>
                <a:cs typeface="Times New Roman"/>
              </a:rPr>
              <a:t>Strategic Direction and Purpose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US" sz="1200" dirty="0">
              <a:solidFill>
                <a:schemeClr val="tx2"/>
              </a:solidFill>
              <a:latin typeface="Tw Cen MT" pitchFamily="34" charset="0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US" sz="1200" dirty="0">
              <a:solidFill>
                <a:schemeClr val="tx2"/>
              </a:solidFill>
              <a:latin typeface="Tw Cen MT" pitchFamily="34" charset="0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US" sz="1200" dirty="0">
              <a:solidFill>
                <a:schemeClr val="tx2"/>
              </a:solidFill>
              <a:latin typeface="Tw Cen MT" pitchFamily="34" charset="0"/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US" sz="1200" dirty="0">
              <a:solidFill>
                <a:schemeClr val="tx2"/>
              </a:solidFill>
              <a:latin typeface="Tw Cen MT" pitchFamily="34" charset="0"/>
              <a:ea typeface="Calibri"/>
              <a:cs typeface="Times New Roman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48574" y="4564592"/>
            <a:ext cx="3118104" cy="214057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 smtClean="0">
                <a:solidFill>
                  <a:schemeClr val="tx2"/>
                </a:solidFill>
                <a:latin typeface="Tw Cen MT" pitchFamily="34" charset="0"/>
              </a:rPr>
              <a:t>Elements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" dirty="0">
              <a:solidFill>
                <a:schemeClr val="tx2"/>
              </a:solidFill>
              <a:latin typeface="Tw Cen MT" pitchFamily="34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chemeClr val="tx2"/>
                </a:solidFill>
                <a:latin typeface="Tw Cen MT" pitchFamily="34" charset="0"/>
              </a:rPr>
              <a:t>Structure </a:t>
            </a: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that: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Clarifies Roles and Responsibilities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Aligns the Right People to the Right Structure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Drives Accountabilities 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  <a:ea typeface="Calibri"/>
                <a:cs typeface="Times New Roman"/>
              </a:rPr>
              <a:t>Reduces Bottlenecks and Single Points of Failure</a:t>
            </a:r>
            <a:endParaRPr lang="en-US" sz="1200" dirty="0">
              <a:solidFill>
                <a:schemeClr val="tx2"/>
              </a:solidFill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>
                  <a:lumMod val="10000"/>
                </a:schemeClr>
              </a:solidFill>
              <a:latin typeface="Tw Cen MT" pitchFamily="34" charset="0"/>
              <a:ea typeface="Calibri"/>
              <a:cs typeface="Times New Roman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271967" y="4553417"/>
            <a:ext cx="3118104" cy="2140578"/>
          </a:xfrm>
          <a:prstGeom prst="rect">
            <a:avLst/>
          </a:prstGeom>
          <a:solidFill>
            <a:srgbClr val="0066FF"/>
          </a:solidFill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u="sng" dirty="0">
                <a:solidFill>
                  <a:schemeClr val="tx2"/>
                </a:solidFill>
                <a:latin typeface="Tw Cen MT" pitchFamily="34" charset="0"/>
              </a:rPr>
              <a:t>Elements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500" dirty="0">
              <a:solidFill>
                <a:schemeClr val="tx2"/>
              </a:solidFill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Aligning Processes and Structure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Identifying Bottlenecks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Re-engineering Processes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</a:rPr>
              <a:t>Continuous Improvement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  <a:ea typeface="Calibri"/>
                <a:cs typeface="Times New Roman"/>
              </a:rPr>
              <a:t>Innovation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  <a:ea typeface="Calibri"/>
                <a:cs typeface="Times New Roman"/>
              </a:rPr>
              <a:t>Strategic Planning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  <a:ea typeface="Calibri"/>
                <a:cs typeface="Times New Roman"/>
              </a:rPr>
              <a:t>Sales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1200" dirty="0">
                <a:solidFill>
                  <a:schemeClr val="tx2"/>
                </a:solidFill>
                <a:latin typeface="Tw Cen MT" pitchFamily="34" charset="0"/>
                <a:ea typeface="Calibri"/>
                <a:cs typeface="Times New Roman"/>
              </a:rPr>
              <a:t>Customer Experience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bg1">
                  <a:lumMod val="10000"/>
                </a:schemeClr>
              </a:solidFill>
              <a:latin typeface="Tw Cen MT" pitchFamily="34" charset="0"/>
              <a:ea typeface="Calibri"/>
              <a:cs typeface="Times New Roman"/>
            </a:endParaRPr>
          </a:p>
        </p:txBody>
      </p:sp>
      <p:sp>
        <p:nvSpPr>
          <p:cNvPr id="33" name="Title 2"/>
          <p:cNvSpPr>
            <a:spLocks noGrp="1"/>
          </p:cNvSpPr>
          <p:nvPr>
            <p:ph type="title"/>
          </p:nvPr>
        </p:nvSpPr>
        <p:spPr>
          <a:xfrm>
            <a:off x="44777" y="833438"/>
            <a:ext cx="8446080" cy="563562"/>
          </a:xfrm>
        </p:spPr>
        <p:txBody>
          <a:bodyPr/>
          <a:lstStyle/>
          <a:p>
            <a:r>
              <a:rPr lang="en-US" sz="2400" b="1" dirty="0">
                <a:latin typeface="Tw Cen MT" pitchFamily="34" charset="0"/>
              </a:rPr>
              <a:t>Key Dimensions of Organizational Effectiveness</a:t>
            </a:r>
          </a:p>
        </p:txBody>
      </p:sp>
      <p:sp>
        <p:nvSpPr>
          <p:cNvPr id="34" name="Text Placeholder 3"/>
          <p:cNvSpPr>
            <a:spLocks noGrp="1"/>
          </p:cNvSpPr>
          <p:nvPr>
            <p:ph type="body" idx="13"/>
          </p:nvPr>
        </p:nvSpPr>
        <p:spPr>
          <a:xfrm>
            <a:off x="44777" y="1621043"/>
            <a:ext cx="6997700" cy="358774"/>
          </a:xfrm>
        </p:spPr>
        <p:txBody>
          <a:bodyPr/>
          <a:lstStyle/>
          <a:p>
            <a:r>
              <a:rPr lang="en-US" sz="2000" b="0" dirty="0">
                <a:latin typeface="Tw Cen MT" pitchFamily="34" charset="0"/>
              </a:rPr>
              <a:t>Elements that Align with McKinsey and Company’s Key Attributes or Outcomes</a:t>
            </a:r>
          </a:p>
        </p:txBody>
      </p:sp>
      <p:sp>
        <p:nvSpPr>
          <p:cNvPr id="27" name="Freeform 26"/>
          <p:cNvSpPr/>
          <p:nvPr/>
        </p:nvSpPr>
        <p:spPr>
          <a:xfrm>
            <a:off x="32902" y="2223835"/>
            <a:ext cx="1059595" cy="1180123"/>
          </a:xfrm>
          <a:custGeom>
            <a:avLst/>
            <a:gdLst>
              <a:gd name="connsiteX0" fmla="*/ 0 w 1900488"/>
              <a:gd name="connsiteY0" fmla="*/ 1900488 h 1900488"/>
              <a:gd name="connsiteX1" fmla="*/ 1900488 w 1900488"/>
              <a:gd name="connsiteY1" fmla="*/ 0 h 1900488"/>
              <a:gd name="connsiteX2" fmla="*/ 1900488 w 1900488"/>
              <a:gd name="connsiteY2" fmla="*/ 1900488 h 1900488"/>
              <a:gd name="connsiteX3" fmla="*/ 0 w 1900488"/>
              <a:gd name="connsiteY3" fmla="*/ 1900488 h 190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0488" h="1900488">
                <a:moveTo>
                  <a:pt x="0" y="1900488"/>
                </a:moveTo>
                <a:cubicBezTo>
                  <a:pt x="0" y="850877"/>
                  <a:pt x="850877" y="0"/>
                  <a:pt x="1900488" y="0"/>
                </a:cubicBezTo>
                <a:lnTo>
                  <a:pt x="1900488" y="1900488"/>
                </a:lnTo>
                <a:lnTo>
                  <a:pt x="0" y="1900488"/>
                </a:lnTo>
                <a:close/>
              </a:path>
            </a:pathLst>
          </a:custGeom>
          <a:solidFill>
            <a:schemeClr val="accent1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8880" tIns="698880" rIns="142240" bIns="142240" numCol="1" spcCol="1270" anchor="ctr" anchorCtr="0">
            <a:no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 dirty="0">
              <a:latin typeface="Tw Cen M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017" y="2750396"/>
            <a:ext cx="7414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w Cen MT" pitchFamily="34" charset="0"/>
              </a:rPr>
              <a:t>People</a:t>
            </a:r>
          </a:p>
        </p:txBody>
      </p:sp>
      <p:sp>
        <p:nvSpPr>
          <p:cNvPr id="28" name="Freeform 27"/>
          <p:cNvSpPr/>
          <p:nvPr/>
        </p:nvSpPr>
        <p:spPr>
          <a:xfrm>
            <a:off x="7846377" y="2220759"/>
            <a:ext cx="1060704" cy="1179576"/>
          </a:xfrm>
          <a:custGeom>
            <a:avLst/>
            <a:gdLst>
              <a:gd name="connsiteX0" fmla="*/ 0 w 1900488"/>
              <a:gd name="connsiteY0" fmla="*/ 1900488 h 1900488"/>
              <a:gd name="connsiteX1" fmla="*/ 1900488 w 1900488"/>
              <a:gd name="connsiteY1" fmla="*/ 0 h 1900488"/>
              <a:gd name="connsiteX2" fmla="*/ 1900488 w 1900488"/>
              <a:gd name="connsiteY2" fmla="*/ 1900488 h 1900488"/>
              <a:gd name="connsiteX3" fmla="*/ 0 w 1900488"/>
              <a:gd name="connsiteY3" fmla="*/ 1900488 h 190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0488" h="1900488">
                <a:moveTo>
                  <a:pt x="0" y="0"/>
                </a:moveTo>
                <a:cubicBezTo>
                  <a:pt x="1049611" y="0"/>
                  <a:pt x="1900488" y="850877"/>
                  <a:pt x="1900488" y="1900488"/>
                </a:cubicBezTo>
                <a:lnTo>
                  <a:pt x="0" y="1900488"/>
                </a:lnTo>
                <a:lnTo>
                  <a:pt x="0" y="0"/>
                </a:lnTo>
                <a:close/>
              </a:path>
            </a:pathLst>
          </a:custGeom>
          <a:solidFill>
            <a:srgbClr val="8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42240" tIns="698880" rIns="698880" bIns="142240" numCol="1" spcCol="1270" anchor="ctr" anchorCtr="0">
            <a:noAutofit/>
          </a:bodyPr>
          <a:lstStyle/>
          <a:p>
            <a:pPr lvl="0" algn="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kern="1200" dirty="0">
              <a:latin typeface="Tw Cen MT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891148" y="2721640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w Cen MT" pitchFamily="34" charset="0"/>
              </a:rPr>
              <a:t>Culture</a:t>
            </a:r>
          </a:p>
        </p:txBody>
      </p:sp>
      <p:sp>
        <p:nvSpPr>
          <p:cNvPr id="36" name="Freeform 35"/>
          <p:cNvSpPr/>
          <p:nvPr/>
        </p:nvSpPr>
        <p:spPr>
          <a:xfrm>
            <a:off x="7832598" y="5550918"/>
            <a:ext cx="1060704" cy="1179576"/>
          </a:xfrm>
          <a:custGeom>
            <a:avLst/>
            <a:gdLst>
              <a:gd name="connsiteX0" fmla="*/ 0 w 1900488"/>
              <a:gd name="connsiteY0" fmla="*/ 1900488 h 1900488"/>
              <a:gd name="connsiteX1" fmla="*/ 1900488 w 1900488"/>
              <a:gd name="connsiteY1" fmla="*/ 0 h 1900488"/>
              <a:gd name="connsiteX2" fmla="*/ 1900488 w 1900488"/>
              <a:gd name="connsiteY2" fmla="*/ 1900488 h 1900488"/>
              <a:gd name="connsiteX3" fmla="*/ 0 w 1900488"/>
              <a:gd name="connsiteY3" fmla="*/ 1900488 h 190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0488" h="1900488">
                <a:moveTo>
                  <a:pt x="1900488" y="0"/>
                </a:moveTo>
                <a:cubicBezTo>
                  <a:pt x="1900488" y="1049611"/>
                  <a:pt x="1049611" y="1900488"/>
                  <a:pt x="0" y="1900488"/>
                </a:cubicBezTo>
                <a:lnTo>
                  <a:pt x="0" y="0"/>
                </a:lnTo>
                <a:lnTo>
                  <a:pt x="1900488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42240" tIns="142241" rIns="698880" bIns="698880" numCol="1" spcCol="1270" anchor="ctr" anchorCtr="0">
            <a:noAutofit/>
          </a:bodyPr>
          <a:lstStyle/>
          <a:p>
            <a:pPr lvl="0" algn="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kern="1200" dirty="0"/>
              <a:t> 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20167" y="5883172"/>
            <a:ext cx="902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w Cen MT" pitchFamily="34" charset="0"/>
              </a:rPr>
              <a:t>Structure</a:t>
            </a:r>
          </a:p>
        </p:txBody>
      </p:sp>
      <p:sp>
        <p:nvSpPr>
          <p:cNvPr id="38" name="Freeform 37"/>
          <p:cNvSpPr/>
          <p:nvPr/>
        </p:nvSpPr>
        <p:spPr>
          <a:xfrm>
            <a:off x="44777" y="5565861"/>
            <a:ext cx="1060704" cy="1179576"/>
          </a:xfrm>
          <a:custGeom>
            <a:avLst/>
            <a:gdLst>
              <a:gd name="connsiteX0" fmla="*/ 0 w 1900488"/>
              <a:gd name="connsiteY0" fmla="*/ 1900488 h 1900488"/>
              <a:gd name="connsiteX1" fmla="*/ 1900488 w 1900488"/>
              <a:gd name="connsiteY1" fmla="*/ 0 h 1900488"/>
              <a:gd name="connsiteX2" fmla="*/ 1900488 w 1900488"/>
              <a:gd name="connsiteY2" fmla="*/ 1900488 h 1900488"/>
              <a:gd name="connsiteX3" fmla="*/ 0 w 1900488"/>
              <a:gd name="connsiteY3" fmla="*/ 1900488 h 190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0488" h="1900488">
                <a:moveTo>
                  <a:pt x="1900488" y="1900488"/>
                </a:moveTo>
                <a:cubicBezTo>
                  <a:pt x="850877" y="1900488"/>
                  <a:pt x="0" y="1049611"/>
                  <a:pt x="0" y="0"/>
                </a:cubicBezTo>
                <a:lnTo>
                  <a:pt x="1900488" y="0"/>
                </a:lnTo>
                <a:lnTo>
                  <a:pt x="1900488" y="1900488"/>
                </a:lnTo>
                <a:close/>
              </a:path>
            </a:pathLst>
          </a:custGeom>
          <a:solidFill>
            <a:srgbClr val="0066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98880" tIns="142240" rIns="142240" bIns="698880" numCol="1" spcCol="1270" anchor="ctr" anchorCtr="0">
            <a:noAutofit/>
          </a:bodyPr>
          <a:lstStyle/>
          <a:p>
            <a:pPr lvl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000" kern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255324" y="5883172"/>
            <a:ext cx="773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Tw Cen MT" pitchFamily="34" charset="0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143258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27" grpId="0" animBg="1"/>
      <p:bldP spid="28" grpId="0" animBg="1"/>
      <p:bldP spid="36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426094" y="2470138"/>
            <a:ext cx="3888760" cy="3888760"/>
            <a:chOff x="2426094" y="2470138"/>
            <a:chExt cx="3888760" cy="3888760"/>
          </a:xfrm>
        </p:grpSpPr>
        <p:sp>
          <p:nvSpPr>
            <p:cNvPr id="14" name="Freeform 13"/>
            <p:cNvSpPr/>
            <p:nvPr/>
          </p:nvSpPr>
          <p:spPr>
            <a:xfrm>
              <a:off x="2426094" y="2470138"/>
              <a:ext cx="1900488" cy="1900488"/>
            </a:xfrm>
            <a:custGeom>
              <a:avLst/>
              <a:gdLst>
                <a:gd name="connsiteX0" fmla="*/ 0 w 1900488"/>
                <a:gd name="connsiteY0" fmla="*/ 1900488 h 1900488"/>
                <a:gd name="connsiteX1" fmla="*/ 1900488 w 1900488"/>
                <a:gd name="connsiteY1" fmla="*/ 0 h 1900488"/>
                <a:gd name="connsiteX2" fmla="*/ 1900488 w 1900488"/>
                <a:gd name="connsiteY2" fmla="*/ 1900488 h 1900488"/>
                <a:gd name="connsiteX3" fmla="*/ 0 w 1900488"/>
                <a:gd name="connsiteY3" fmla="*/ 1900488 h 190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0488" h="1900488">
                  <a:moveTo>
                    <a:pt x="0" y="1900488"/>
                  </a:moveTo>
                  <a:cubicBezTo>
                    <a:pt x="0" y="850877"/>
                    <a:pt x="850877" y="0"/>
                    <a:pt x="1900488" y="0"/>
                  </a:cubicBezTo>
                  <a:lnTo>
                    <a:pt x="1900488" y="1900488"/>
                  </a:lnTo>
                  <a:lnTo>
                    <a:pt x="0" y="1900488"/>
                  </a:lnTo>
                  <a:close/>
                </a:path>
              </a:pathLst>
            </a:custGeom>
            <a:solidFill>
              <a:schemeClr val="accent1">
                <a:lumMod val="2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880" tIns="698880" rIns="142240" bIns="14224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>
                  <a:latin typeface="Tw Cen MT" pitchFamily="34" charset="0"/>
                </a:rPr>
                <a:t>People 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4414366" y="2470138"/>
              <a:ext cx="1900488" cy="1900488"/>
            </a:xfrm>
            <a:custGeom>
              <a:avLst/>
              <a:gdLst>
                <a:gd name="connsiteX0" fmla="*/ 0 w 1900488"/>
                <a:gd name="connsiteY0" fmla="*/ 1900488 h 1900488"/>
                <a:gd name="connsiteX1" fmla="*/ 1900488 w 1900488"/>
                <a:gd name="connsiteY1" fmla="*/ 0 h 1900488"/>
                <a:gd name="connsiteX2" fmla="*/ 1900488 w 1900488"/>
                <a:gd name="connsiteY2" fmla="*/ 1900488 h 1900488"/>
                <a:gd name="connsiteX3" fmla="*/ 0 w 1900488"/>
                <a:gd name="connsiteY3" fmla="*/ 1900488 h 190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0488" h="1900488">
                  <a:moveTo>
                    <a:pt x="0" y="0"/>
                  </a:moveTo>
                  <a:cubicBezTo>
                    <a:pt x="1049611" y="0"/>
                    <a:pt x="1900488" y="850877"/>
                    <a:pt x="1900488" y="1900488"/>
                  </a:cubicBezTo>
                  <a:lnTo>
                    <a:pt x="0" y="19004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698880" rIns="698880" bIns="142240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>
                  <a:latin typeface="Tw Cen MT" pitchFamily="34" charset="0"/>
                </a:rPr>
                <a:t>Culture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414366" y="4458409"/>
              <a:ext cx="1900488" cy="1900489"/>
            </a:xfrm>
            <a:custGeom>
              <a:avLst/>
              <a:gdLst>
                <a:gd name="connsiteX0" fmla="*/ 0 w 1900488"/>
                <a:gd name="connsiteY0" fmla="*/ 1900488 h 1900488"/>
                <a:gd name="connsiteX1" fmla="*/ 1900488 w 1900488"/>
                <a:gd name="connsiteY1" fmla="*/ 0 h 1900488"/>
                <a:gd name="connsiteX2" fmla="*/ 1900488 w 1900488"/>
                <a:gd name="connsiteY2" fmla="*/ 1900488 h 1900488"/>
                <a:gd name="connsiteX3" fmla="*/ 0 w 1900488"/>
                <a:gd name="connsiteY3" fmla="*/ 1900488 h 190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0488" h="1900488">
                  <a:moveTo>
                    <a:pt x="1900488" y="0"/>
                  </a:moveTo>
                  <a:cubicBezTo>
                    <a:pt x="1900488" y="1049611"/>
                    <a:pt x="1049611" y="1900488"/>
                    <a:pt x="0" y="1900488"/>
                  </a:cubicBezTo>
                  <a:lnTo>
                    <a:pt x="0" y="0"/>
                  </a:lnTo>
                  <a:lnTo>
                    <a:pt x="1900488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2240" tIns="142241" rIns="698880" bIns="698880" numCol="1" spcCol="1270" anchor="ctr" anchorCtr="0">
              <a:noAutofit/>
            </a:bodyPr>
            <a:lstStyle/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/>
                <a:t>  </a:t>
              </a:r>
            </a:p>
            <a:p>
              <a:pPr lvl="0" algn="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>
                  <a:latin typeface="Tw Cen MT" pitchFamily="34" charset="0"/>
                </a:rPr>
                <a:t>Structure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2426094" y="4458410"/>
              <a:ext cx="1900488" cy="1900488"/>
            </a:xfrm>
            <a:custGeom>
              <a:avLst/>
              <a:gdLst>
                <a:gd name="connsiteX0" fmla="*/ 0 w 1900488"/>
                <a:gd name="connsiteY0" fmla="*/ 1900488 h 1900488"/>
                <a:gd name="connsiteX1" fmla="*/ 1900488 w 1900488"/>
                <a:gd name="connsiteY1" fmla="*/ 0 h 1900488"/>
                <a:gd name="connsiteX2" fmla="*/ 1900488 w 1900488"/>
                <a:gd name="connsiteY2" fmla="*/ 1900488 h 1900488"/>
                <a:gd name="connsiteX3" fmla="*/ 0 w 1900488"/>
                <a:gd name="connsiteY3" fmla="*/ 1900488 h 1900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0488" h="1900488">
                  <a:moveTo>
                    <a:pt x="1900488" y="1900488"/>
                  </a:moveTo>
                  <a:cubicBezTo>
                    <a:pt x="850877" y="1900488"/>
                    <a:pt x="0" y="1049611"/>
                    <a:pt x="0" y="0"/>
                  </a:cubicBezTo>
                  <a:lnTo>
                    <a:pt x="1900488" y="0"/>
                  </a:lnTo>
                  <a:lnTo>
                    <a:pt x="1900488" y="1900488"/>
                  </a:lnTo>
                  <a:close/>
                </a:path>
              </a:pathLst>
            </a:custGeom>
            <a:solidFill>
              <a:srgbClr val="0066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98880" tIns="142240" rIns="142240" bIns="69888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000" kern="1200" dirty="0"/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>
                  <a:latin typeface="Tw Cen MT" pitchFamily="34" charset="0"/>
                </a:rPr>
                <a:t>Process</a:t>
              </a:r>
            </a:p>
          </p:txBody>
        </p:sp>
        <p:sp>
          <p:nvSpPr>
            <p:cNvPr id="18" name="Circular Arrow 17"/>
            <p:cNvSpPr/>
            <p:nvPr/>
          </p:nvSpPr>
          <p:spPr>
            <a:xfrm>
              <a:off x="4052545" y="2705433"/>
              <a:ext cx="656173" cy="570585"/>
            </a:xfrm>
            <a:prstGeom prst="circularArrow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hemeClr val="accent3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Circular Arrow 18"/>
            <p:cNvSpPr/>
            <p:nvPr/>
          </p:nvSpPr>
          <p:spPr>
            <a:xfrm rot="10800000">
              <a:off x="4052545" y="5447243"/>
              <a:ext cx="656173" cy="570585"/>
            </a:xfrm>
            <a:prstGeom prst="circularArrow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hemeClr val="accent3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Oval 5"/>
            <p:cNvSpPr/>
            <p:nvPr/>
          </p:nvSpPr>
          <p:spPr>
            <a:xfrm>
              <a:off x="3572188" y="3703318"/>
              <a:ext cx="1732947" cy="1412240"/>
            </a:xfrm>
            <a:prstGeom prst="ellipse">
              <a:avLst/>
            </a:prstGeom>
            <a:solidFill>
              <a:srgbClr val="E34A0D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latin typeface="Tw Cen MT" pitchFamily="34" charset="0"/>
                </a:rPr>
                <a:t>Balanced</a:t>
              </a:r>
            </a:p>
          </p:txBody>
        </p:sp>
        <p:sp>
          <p:nvSpPr>
            <p:cNvPr id="7" name="Circular Arrow 6"/>
            <p:cNvSpPr/>
            <p:nvPr/>
          </p:nvSpPr>
          <p:spPr>
            <a:xfrm rot="5400000">
              <a:off x="5350126" y="4124146"/>
              <a:ext cx="656173" cy="570585"/>
            </a:xfrm>
            <a:prstGeom prst="circularArrow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hemeClr val="accent3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Circular Arrow 7"/>
            <p:cNvSpPr/>
            <p:nvPr/>
          </p:nvSpPr>
          <p:spPr>
            <a:xfrm rot="16200000">
              <a:off x="2837706" y="4164786"/>
              <a:ext cx="656173" cy="570585"/>
            </a:xfrm>
            <a:prstGeom prst="circularArrow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hemeClr val="accent3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9" name="Titel 16"/>
          <p:cNvSpPr>
            <a:spLocks noGrp="1"/>
          </p:cNvSpPr>
          <p:nvPr>
            <p:ph type="title"/>
          </p:nvPr>
        </p:nvSpPr>
        <p:spPr bwMode="auto">
          <a:xfrm>
            <a:off x="177799" y="863918"/>
            <a:ext cx="6662387" cy="563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w Cen MT" pitchFamily="34" charset="0"/>
                <a:ea typeface="ＭＳ Ｐゴシック" charset="-128"/>
              </a:rPr>
              <a:t>Our </a:t>
            </a:r>
            <a:r>
              <a:rPr lang="en-US" dirty="0">
                <a:latin typeface="Tw Cen MT" pitchFamily="34" charset="0"/>
              </a:rPr>
              <a:t>360</a:t>
            </a:r>
            <a:r>
              <a:rPr lang="en-US" sz="2400" dirty="0"/>
              <a:t>°Organizational Approach</a:t>
            </a:r>
            <a:r>
              <a:rPr lang="en-US" dirty="0">
                <a:latin typeface="Tw Cen MT" pitchFamily="34" charset="0"/>
                <a:ea typeface="ＭＳ Ｐゴシック" charset="-128"/>
              </a:rPr>
              <a:t/>
            </a:r>
            <a:br>
              <a:rPr lang="en-US" dirty="0">
                <a:latin typeface="Tw Cen MT" pitchFamily="34" charset="0"/>
                <a:ea typeface="ＭＳ Ｐゴシック" charset="-128"/>
              </a:rPr>
            </a:br>
            <a:r>
              <a:rPr lang="en-US" dirty="0">
                <a:latin typeface="Tw Cen MT" pitchFamily="34" charset="0"/>
                <a:ea typeface="ＭＳ Ｐゴシック" charset="-128"/>
              </a:rPr>
              <a:t/>
            </a:r>
            <a:br>
              <a:rPr lang="en-US" dirty="0">
                <a:latin typeface="Tw Cen MT" pitchFamily="34" charset="0"/>
                <a:ea typeface="ＭＳ Ｐゴシック" charset="-128"/>
              </a:rPr>
            </a:br>
            <a:r>
              <a:rPr lang="en-US" dirty="0">
                <a:latin typeface="Tw Cen MT" pitchFamily="34" charset="0"/>
                <a:ea typeface="ＭＳ Ｐゴシック" charset="-128"/>
              </a:rPr>
              <a:t/>
            </a:r>
            <a:br>
              <a:rPr lang="en-US" dirty="0">
                <a:latin typeface="Tw Cen MT" pitchFamily="34" charset="0"/>
                <a:ea typeface="ＭＳ Ｐゴシック" charset="-128"/>
              </a:rPr>
            </a:br>
            <a:r>
              <a:rPr lang="en-US" dirty="0"/>
              <a:t/>
            </a:r>
            <a:br>
              <a:rPr lang="en-US" dirty="0"/>
            </a:br>
            <a:endParaRPr lang="en-US" b="1" dirty="0">
              <a:latin typeface="Tw Cen MT" pitchFamily="34" charset="0"/>
              <a:ea typeface="ＭＳ Ｐゴシック" charset="-128"/>
            </a:endParaRPr>
          </a:p>
        </p:txBody>
      </p:sp>
      <p:sp>
        <p:nvSpPr>
          <p:cNvPr id="10" name="Pladsholder til tekst 18"/>
          <p:cNvSpPr>
            <a:spLocks noGrp="1"/>
          </p:cNvSpPr>
          <p:nvPr>
            <p:ph type="body" idx="13"/>
          </p:nvPr>
        </p:nvSpPr>
        <p:spPr bwMode="auto">
          <a:xfrm>
            <a:off x="177800" y="1478280"/>
            <a:ext cx="6489700" cy="3587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b="0" dirty="0">
                <a:latin typeface="Tw Cen MT" pitchFamily="34" charset="0"/>
                <a:ea typeface="ＭＳ Ｐゴシック" charset="-128"/>
              </a:rPr>
              <a:t>Four Dimensions </a:t>
            </a:r>
          </a:p>
        </p:txBody>
      </p:sp>
    </p:spTree>
    <p:extLst>
      <p:ext uri="{BB962C8B-B14F-4D97-AF65-F5344CB8AC3E}">
        <p14:creationId xmlns:p14="http://schemas.microsoft.com/office/powerpoint/2010/main" val="463018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Leadership </a:t>
            </a:r>
            <a:r>
              <a:rPr lang="en-US" sz="1800" i="1" dirty="0">
                <a:latin typeface="Tw Cen MT" pitchFamily="34" charset="0"/>
              </a:rPr>
              <a:t>(people)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Direction </a:t>
            </a:r>
            <a:r>
              <a:rPr lang="en-US" sz="1800" i="1" dirty="0">
                <a:latin typeface="Tw Cen MT" pitchFamily="34" charset="0"/>
              </a:rPr>
              <a:t>(culture)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Environment and Values </a:t>
            </a:r>
            <a:r>
              <a:rPr lang="en-US" sz="1800" i="1" dirty="0">
                <a:latin typeface="Tw Cen MT" pitchFamily="34" charset="0"/>
              </a:rPr>
              <a:t>(culture)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Accountability </a:t>
            </a:r>
            <a:r>
              <a:rPr lang="en-US" sz="1800" i="1" dirty="0">
                <a:latin typeface="Tw Cen MT" pitchFamily="34" charset="0"/>
              </a:rPr>
              <a:t>(people)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Coordination &amp; Control </a:t>
            </a:r>
            <a:r>
              <a:rPr lang="en-US" sz="1800" i="1" dirty="0">
                <a:latin typeface="Tw Cen MT" pitchFamily="34" charset="0"/>
              </a:rPr>
              <a:t>(structure)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Capabilities </a:t>
            </a:r>
            <a:r>
              <a:rPr lang="en-US" sz="1800" i="1" dirty="0">
                <a:latin typeface="Tw Cen MT" pitchFamily="34" charset="0"/>
              </a:rPr>
              <a:t>(people)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Motivation </a:t>
            </a:r>
            <a:r>
              <a:rPr lang="en-US" sz="1800" i="1" dirty="0">
                <a:latin typeface="Tw Cen MT" pitchFamily="34" charset="0"/>
              </a:rPr>
              <a:t>(culture)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External Orientation </a:t>
            </a:r>
            <a:r>
              <a:rPr lang="en-US" sz="1800" i="1" dirty="0">
                <a:latin typeface="Tw Cen MT" pitchFamily="34" charset="0"/>
              </a:rPr>
              <a:t>(culture)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w Cen MT" pitchFamily="34" charset="0"/>
              </a:rPr>
              <a:t>Innovation </a:t>
            </a:r>
            <a:r>
              <a:rPr lang="en-US" sz="1800" i="1" dirty="0">
                <a:latin typeface="Tw Cen MT" pitchFamily="34" charset="0"/>
              </a:rPr>
              <a:t>(process)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800" y="833438"/>
            <a:ext cx="7030522" cy="563562"/>
          </a:xfrm>
        </p:spPr>
        <p:txBody>
          <a:bodyPr/>
          <a:lstStyle/>
          <a:p>
            <a:r>
              <a:rPr lang="en-US" b="1" dirty="0">
                <a:latin typeface="Tw Cen MT" pitchFamily="34" charset="0"/>
              </a:rPr>
              <a:t>Organizational Effectiveness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>
          <a:xfrm>
            <a:off x="177800" y="1489076"/>
            <a:ext cx="6489700" cy="358774"/>
          </a:xfrm>
        </p:spPr>
        <p:txBody>
          <a:bodyPr/>
          <a:lstStyle/>
          <a:p>
            <a:r>
              <a:rPr lang="en-US" sz="2000" b="0" dirty="0">
                <a:latin typeface="Tw Cen MT" pitchFamily="34" charset="0"/>
              </a:rPr>
              <a:t>Key Attributes identified by McKinsey &amp; Company</a:t>
            </a:r>
          </a:p>
        </p:txBody>
      </p:sp>
    </p:spTree>
    <p:extLst>
      <p:ext uri="{BB962C8B-B14F-4D97-AF65-F5344CB8AC3E}">
        <p14:creationId xmlns:p14="http://schemas.microsoft.com/office/powerpoint/2010/main" val="1073673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789000" y="3009418"/>
            <a:ext cx="3044141" cy="29399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w Cen MT" pitchFamily="34" charset="0"/>
                <a:ea typeface="ＭＳ Ｐゴシック" charset="-128"/>
              </a:rPr>
              <a:t>Expectations</a:t>
            </a:r>
            <a:endParaRPr lang="en-US" dirty="0">
              <a:latin typeface="Tw Cen MT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b="0" dirty="0">
                <a:latin typeface="Tw Cen MT" pitchFamily="34" charset="0"/>
                <a:ea typeface="ＭＳ Ｐゴシック" charset="-128"/>
              </a:rPr>
              <a:t>What You Can Expect From Us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38336701"/>
              </p:ext>
            </p:extLst>
          </p:nvPr>
        </p:nvGraphicFramePr>
        <p:xfrm>
          <a:off x="1068228" y="2103056"/>
          <a:ext cx="6485681" cy="4459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28023" y="3856622"/>
            <a:ext cx="1142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TRUST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34552" y="4305777"/>
            <a:ext cx="4553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10000"/>
                  </a:schemeClr>
                </a:solidFill>
                <a:latin typeface="Tw Cen MT" pitchFamily="34" charset="0"/>
              </a:rPr>
              <a:t>"Building trustful and meaningful business relationships </a:t>
            </a:r>
          </a:p>
          <a:p>
            <a:pPr algn="ctr"/>
            <a:r>
              <a:rPr lang="en-US" sz="1000" dirty="0">
                <a:solidFill>
                  <a:schemeClr val="bg1">
                    <a:lumMod val="10000"/>
                  </a:schemeClr>
                </a:solidFill>
                <a:latin typeface="Tw Cen MT" pitchFamily="34" charset="0"/>
              </a:rPr>
              <a:t>while asking the tough questions."</a:t>
            </a:r>
          </a:p>
          <a:p>
            <a:endParaRPr lang="en-US" sz="1000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87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A180E1-88C6-456F-BD51-202E297E3E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6EA180E1-88C6-456F-BD51-202E297E3E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6EA180E1-88C6-456F-BD51-202E297E3E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6EA180E1-88C6-456F-BD51-202E297E3E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6EA180E1-88C6-456F-BD51-202E297E3E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EA6F53-105B-4A1A-BC26-38A3F94B8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99EA6F53-105B-4A1A-BC26-38A3F94B8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99EA6F53-105B-4A1A-BC26-38A3F94B8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99EA6F53-105B-4A1A-BC26-38A3F94B8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graphicEl>
                                              <a:dgm id="{99EA6F53-105B-4A1A-BC26-38A3F94B85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647271-F62F-46AE-9BE0-F7291E143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80647271-F62F-46AE-9BE0-F7291E143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80647271-F62F-46AE-9BE0-F7291E143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80647271-F62F-46AE-9BE0-F7291E143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80647271-F62F-46AE-9BE0-F7291E1431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2E584C-7418-4519-BF75-1B8FF86F8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A92E584C-7418-4519-BF75-1B8FF86F8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A92E584C-7418-4519-BF75-1B8FF86F8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A92E584C-7418-4519-BF75-1B8FF86F8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A92E584C-7418-4519-BF75-1B8FF86F85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4D09FC-6A24-4674-AD28-09FD8CF32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2A4D09FC-6A24-4674-AD28-09FD8CF32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2A4D09FC-6A24-4674-AD28-09FD8CF32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2A4D09FC-6A24-4674-AD28-09FD8CF32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2A4D09FC-6A24-4674-AD28-09FD8CF324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6B9B27-6E10-4D24-8ED7-16135B41BD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8E6B9B27-6E10-4D24-8ED7-16135B41BD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8E6B9B27-6E10-4D24-8ED7-16135B41BD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8E6B9B27-6E10-4D24-8ED7-16135B41BD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graphicEl>
                                              <a:dgm id="{8E6B9B27-6E10-4D24-8ED7-16135B41BD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35C4C1-90BD-4C8C-A83A-C4F064D8F8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4D35C4C1-90BD-4C8C-A83A-C4F064D8F8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4D35C4C1-90BD-4C8C-A83A-C4F064D8F8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4D35C4C1-90BD-4C8C-A83A-C4F064D8F8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4D35C4C1-90BD-4C8C-A83A-C4F064D8F8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BDE932C-6559-49BB-8F46-248034E74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EBDE932C-6559-49BB-8F46-248034E74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EBDE932C-6559-49BB-8F46-248034E74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EBDE932C-6559-49BB-8F46-248034E74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graphicEl>
                                              <a:dgm id="{EBDE932C-6559-49BB-8F46-248034E74F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5633C5-9B5A-4D97-8359-E643E6C457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1E5633C5-9B5A-4D97-8359-E643E6C457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1E5633C5-9B5A-4D97-8359-E643E6C457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1E5633C5-9B5A-4D97-8359-E643E6C457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graphicEl>
                                              <a:dgm id="{1E5633C5-9B5A-4D97-8359-E643E6C457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6743E0-C20D-42F8-A628-AC752ADB6E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516743E0-C20D-42F8-A628-AC752ADB6E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graphicEl>
                                              <a:dgm id="{516743E0-C20D-42F8-A628-AC752ADB6E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graphicEl>
                                              <a:dgm id="{516743E0-C20D-42F8-A628-AC752ADB6E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graphicEl>
                                              <a:dgm id="{516743E0-C20D-42F8-A628-AC752ADB6E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6D784F9-A33E-4A81-BC3B-5B76329F62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graphicEl>
                                              <a:dgm id="{E6D784F9-A33E-4A81-BC3B-5B76329F62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graphicEl>
                                              <a:dgm id="{E6D784F9-A33E-4A81-BC3B-5B76329F62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>
                                            <p:graphicEl>
                                              <a:dgm id="{E6D784F9-A33E-4A81-BC3B-5B76329F62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">
                                            <p:graphicEl>
                                              <a:dgm id="{E6D784F9-A33E-4A81-BC3B-5B76329F62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315DD0B-A743-4E61-B8C8-9DAE3637D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graphicEl>
                                              <a:dgm id="{5315DD0B-A743-4E61-B8C8-9DAE3637D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graphicEl>
                                              <a:dgm id="{5315DD0B-A743-4E61-B8C8-9DAE3637D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>
                                            <p:graphicEl>
                                              <a:dgm id="{5315DD0B-A743-4E61-B8C8-9DAE3637D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">
                                            <p:graphicEl>
                                              <a:dgm id="{5315DD0B-A743-4E61-B8C8-9DAE3637D7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Slideshop_Done Deal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6E7517-0EE9-49CF-990D-9186DC27E5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Slideshop_Done Deal</Template>
  <TotalTime>3139</TotalTime>
  <Words>594</Words>
  <Application>Microsoft Office PowerPoint</Application>
  <PresentationFormat>On-screen Show (4:3)</PresentationFormat>
  <Paragraphs>159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ＭＳ Ｐゴシック</vt:lpstr>
      <vt:lpstr>Arial</vt:lpstr>
      <vt:lpstr>Arial Narrow</vt:lpstr>
      <vt:lpstr>Calibri</vt:lpstr>
      <vt:lpstr>Cambria</vt:lpstr>
      <vt:lpstr>Segoe Print</vt:lpstr>
      <vt:lpstr>Symbol</vt:lpstr>
      <vt:lpstr>Times New Roman</vt:lpstr>
      <vt:lpstr>Tw Cen MT</vt:lpstr>
      <vt:lpstr>Wingdings</vt:lpstr>
      <vt:lpstr>Slideshop_Done Deal</vt:lpstr>
      <vt:lpstr>PowerPoint Presentation</vt:lpstr>
      <vt:lpstr>Who Are We?</vt:lpstr>
      <vt:lpstr>Organizational Effectiveness</vt:lpstr>
      <vt:lpstr>Lost Opportunity for Businesses</vt:lpstr>
      <vt:lpstr>What Drives Organizational Effectiveness</vt:lpstr>
      <vt:lpstr>Key Dimensions of Organizational Effectiveness</vt:lpstr>
      <vt:lpstr>Our 360°Organizational Approach    </vt:lpstr>
      <vt:lpstr>Organizational Effectiveness</vt:lpstr>
      <vt:lpstr>Expectations</vt:lpstr>
      <vt:lpstr>Why Consider Our Services?</vt:lpstr>
      <vt:lpstr>Getting in Touch?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snacle</dc:creator>
  <cp:lastModifiedBy>Naclerio, Stephen</cp:lastModifiedBy>
  <cp:revision>163</cp:revision>
  <cp:lastPrinted>2012-10-22T16:12:56Z</cp:lastPrinted>
  <dcterms:created xsi:type="dcterms:W3CDTF">2012-09-01T18:31:34Z</dcterms:created>
  <dcterms:modified xsi:type="dcterms:W3CDTF">2017-05-31T00:26:45Z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TC018754869991</vt:lpwstr>
  </property>
</Properties>
</file>